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59" r:id="rId5"/>
    <p:sldId id="260" r:id="rId6"/>
    <p:sldId id="267" r:id="rId7"/>
    <p:sldId id="261" r:id="rId8"/>
    <p:sldId id="262" r:id="rId9"/>
    <p:sldId id="265" r:id="rId10"/>
    <p:sldId id="26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DADA"/>
    <a:srgbClr val="06EA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07" autoAdjust="0"/>
    <p:restoredTop sz="94660"/>
  </p:normalViewPr>
  <p:slideViewPr>
    <p:cSldViewPr snapToGrid="0">
      <p:cViewPr>
        <p:scale>
          <a:sx n="90" d="100"/>
          <a:sy n="90" d="100"/>
        </p:scale>
        <p:origin x="120" y="4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4/22/2020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4/22/2020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4/22/2020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4/22/2020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4/22/2020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4/22/2020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‹N›</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youtube.com/watch?v=MoNvWJyBp0Q"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Fx_aRBG2A5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4GeaV7xdATU" TargetMode="External"/><Relationship Id="rId2" Type="http://schemas.openxmlformats.org/officeDocument/2006/relationships/hyperlink" Target="https://www.youtube.com/watch?v=1AY2cHGxMVc" TargetMode="Externa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hyperlink" Target="https://www.youtube.com/watch?v=dhB1Wp1Ub_I"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Y2ImpoBQUao" TargetMode="External"/><Relationship Id="rId2" Type="http://schemas.openxmlformats.org/officeDocument/2006/relationships/image" Target="../media/image14.gif"/><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youtube.com/watch?v=1wyvCYDD1So" TargetMode="External"/><Relationship Id="rId1" Type="http://schemas.openxmlformats.org/officeDocument/2006/relationships/slideLayout" Target="../slideLayouts/slideLayout2.xml"/><Relationship Id="rId6" Type="http://schemas.openxmlformats.org/officeDocument/2006/relationships/hyperlink" Target="https://www.youtube.com/watch?v=Cb-Uv8HdMoU" TargetMode="External"/><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81191" y="1371600"/>
            <a:ext cx="11146521" cy="1162591"/>
          </a:xfrm>
        </p:spPr>
        <p:txBody>
          <a:bodyPr>
            <a:normAutofit fontScale="90000"/>
          </a:bodyPr>
          <a:lstStyle/>
          <a:p>
            <a:r>
              <a:rPr lang="it-IT" sz="4800" dirty="0" smtClean="0"/>
              <a:t>I motori – </a:t>
            </a:r>
            <a:r>
              <a:rPr lang="it-IT" sz="3100" dirty="0" smtClean="0"/>
              <a:t>sezione </a:t>
            </a:r>
            <a:r>
              <a:rPr lang="it-IT" sz="3100" dirty="0" smtClean="0"/>
              <a:t>motori		a vapore </a:t>
            </a:r>
            <a:br>
              <a:rPr lang="it-IT" sz="3100" dirty="0" smtClean="0"/>
            </a:br>
            <a:r>
              <a:rPr lang="it-IT" sz="3100" dirty="0"/>
              <a:t>	</a:t>
            </a:r>
            <a:r>
              <a:rPr lang="it-IT" sz="3100" dirty="0" smtClean="0"/>
              <a:t>													</a:t>
            </a:r>
            <a:r>
              <a:rPr lang="it-IT" sz="3100" dirty="0" smtClean="0"/>
              <a:t>a combustione</a:t>
            </a:r>
            <a:endParaRPr lang="it-IT" sz="3100" dirty="0"/>
          </a:p>
        </p:txBody>
      </p:sp>
      <p:sp>
        <p:nvSpPr>
          <p:cNvPr id="3" name="Sottotitolo 2"/>
          <p:cNvSpPr>
            <a:spLocks noGrp="1"/>
          </p:cNvSpPr>
          <p:nvPr>
            <p:ph type="subTitle" idx="1"/>
          </p:nvPr>
        </p:nvSpPr>
        <p:spPr>
          <a:xfrm>
            <a:off x="586874" y="2571913"/>
            <a:ext cx="10993546" cy="590321"/>
          </a:xfrm>
        </p:spPr>
        <p:txBody>
          <a:bodyPr>
            <a:normAutofit/>
          </a:bodyPr>
          <a:lstStyle/>
          <a:p>
            <a:r>
              <a:rPr lang="it-IT" sz="2400" dirty="0" smtClean="0"/>
              <a:t>Sistemi di produzione del lavoro</a:t>
            </a:r>
            <a:endParaRPr lang="it-IT" sz="2400" dirty="0"/>
          </a:p>
        </p:txBody>
      </p:sp>
      <p:sp>
        <p:nvSpPr>
          <p:cNvPr id="6" name="CasellaDiTesto 5"/>
          <p:cNvSpPr txBox="1"/>
          <p:nvPr/>
        </p:nvSpPr>
        <p:spPr>
          <a:xfrm>
            <a:off x="814167" y="3596915"/>
            <a:ext cx="10527100" cy="2246769"/>
          </a:xfrm>
          <a:prstGeom prst="rect">
            <a:avLst/>
          </a:prstGeom>
          <a:noFill/>
        </p:spPr>
        <p:txBody>
          <a:bodyPr wrap="square" rtlCol="0">
            <a:spAutoFit/>
          </a:bodyPr>
          <a:lstStyle/>
          <a:p>
            <a:r>
              <a:rPr lang="it-IT" sz="2000" b="1" dirty="0" smtClean="0">
                <a:solidFill>
                  <a:srgbClr val="FFFF00"/>
                </a:solidFill>
                <a:latin typeface="Calibri" panose="020F0502020204030204" pitchFamily="34" charset="0"/>
                <a:cs typeface="Calibri" panose="020F0502020204030204" pitchFamily="34" charset="0"/>
              </a:rPr>
              <a:t>Secondo principio della termodinamica </a:t>
            </a:r>
            <a:r>
              <a:rPr lang="it-IT" sz="2000" dirty="0" smtClean="0">
                <a:solidFill>
                  <a:schemeClr val="bg1"/>
                </a:solidFill>
                <a:latin typeface="Calibri" panose="020F0502020204030204" pitchFamily="34" charset="0"/>
                <a:cs typeface="Calibri" panose="020F0502020204030204" pitchFamily="34" charset="0"/>
              </a:rPr>
              <a:t>riguarda la trasformazione del calore in lavoro meccanico ed in particolare afferma che non esiste una </a:t>
            </a:r>
            <a:r>
              <a:rPr lang="it-IT" sz="2000" b="1" dirty="0" smtClean="0">
                <a:solidFill>
                  <a:srgbClr val="FFFF00"/>
                </a:solidFill>
                <a:latin typeface="Calibri" panose="020F0502020204030204" pitchFamily="34" charset="0"/>
                <a:cs typeface="Calibri" panose="020F0502020204030204" pitchFamily="34" charset="0"/>
              </a:rPr>
              <a:t>macchina termica </a:t>
            </a:r>
            <a:r>
              <a:rPr lang="it-IT" sz="2000" dirty="0" smtClean="0">
                <a:solidFill>
                  <a:schemeClr val="bg1"/>
                </a:solidFill>
                <a:latin typeface="Calibri" panose="020F0502020204030204" pitchFamily="34" charset="0"/>
                <a:cs typeface="Calibri" panose="020F0502020204030204" pitchFamily="34" charset="0"/>
              </a:rPr>
              <a:t>capace di convertire integralmente in energia meccanica il calore prelevato da un’unica sorgente.</a:t>
            </a:r>
          </a:p>
          <a:p>
            <a:endParaRPr lang="it-IT" sz="2000" dirty="0" smtClean="0">
              <a:solidFill>
                <a:schemeClr val="bg1"/>
              </a:solidFill>
              <a:latin typeface="Calibri" panose="020F0502020204030204" pitchFamily="34" charset="0"/>
              <a:cs typeface="Calibri" panose="020F0502020204030204" pitchFamily="34" charset="0"/>
            </a:endParaRPr>
          </a:p>
          <a:p>
            <a:r>
              <a:rPr lang="it-IT" sz="2000" dirty="0" smtClean="0">
                <a:solidFill>
                  <a:schemeClr val="bg1"/>
                </a:solidFill>
                <a:latin typeface="Calibri" panose="020F0502020204030204" pitchFamily="34" charset="0"/>
                <a:cs typeface="Calibri" panose="020F0502020204030204" pitchFamily="34" charset="0"/>
              </a:rPr>
              <a:t>Ogni macchina termica il cui compito è quello di creare </a:t>
            </a:r>
            <a:r>
              <a:rPr lang="it-IT" sz="2000" b="1" dirty="0" smtClean="0">
                <a:solidFill>
                  <a:srgbClr val="FFFF00"/>
                </a:solidFill>
                <a:latin typeface="Calibri" panose="020F0502020204030204" pitchFamily="34" charset="0"/>
                <a:cs typeface="Calibri" panose="020F0502020204030204" pitchFamily="34" charset="0"/>
              </a:rPr>
              <a:t>lavoro</a:t>
            </a:r>
            <a:r>
              <a:rPr lang="it-IT" sz="2000" dirty="0" smtClean="0">
                <a:solidFill>
                  <a:schemeClr val="bg1"/>
                </a:solidFill>
                <a:latin typeface="Calibri" panose="020F0502020204030204" pitchFamily="34" charset="0"/>
                <a:cs typeface="Calibri" panose="020F0502020204030204" pitchFamily="34" charset="0"/>
              </a:rPr>
              <a:t> a partire dal calore prelevato da una sorgente dovrà necessariamente cederne una quantità ad un’altra sorgente che si trova a </a:t>
            </a:r>
            <a:r>
              <a:rPr lang="it-IT" sz="2000" b="1" dirty="0" smtClean="0">
                <a:solidFill>
                  <a:srgbClr val="FFFF00"/>
                </a:solidFill>
                <a:latin typeface="Calibri" panose="020F0502020204030204" pitchFamily="34" charset="0"/>
                <a:cs typeface="Calibri" panose="020F0502020204030204" pitchFamily="34" charset="0"/>
              </a:rPr>
              <a:t>temperatura minore</a:t>
            </a:r>
          </a:p>
        </p:txBody>
      </p:sp>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33" y="616274"/>
            <a:ext cx="648615" cy="643763"/>
          </a:xfrm>
          <a:prstGeom prst="rect">
            <a:avLst/>
          </a:prstGeom>
        </p:spPr>
      </p:pic>
      <p:sp>
        <p:nvSpPr>
          <p:cNvPr id="9" name="Rettangolo 8"/>
          <p:cNvSpPr/>
          <p:nvPr/>
        </p:nvSpPr>
        <p:spPr>
          <a:xfrm>
            <a:off x="5324028" y="904306"/>
            <a:ext cx="6120680" cy="358816"/>
          </a:xfrm>
          <a:prstGeom prst="rect">
            <a:avLst/>
          </a:prstGeom>
        </p:spPr>
        <p:txBody>
          <a:bodyPr wrap="square">
            <a:spAutoFit/>
          </a:bodyPr>
          <a:lstStyle/>
          <a:p>
            <a:pPr algn="ctr">
              <a:lnSpc>
                <a:spcPct val="115000"/>
              </a:lnSpc>
              <a:spcAft>
                <a:spcPts val="0"/>
              </a:spcAft>
            </a:pPr>
            <a:r>
              <a:rPr lang="it-IT" sz="1600" dirty="0">
                <a:latin typeface="Calibri" panose="020F0502020204030204" pitchFamily="34" charset="0"/>
                <a:ea typeface="Batang"/>
                <a:cs typeface="Calibri" panose="020F0502020204030204" pitchFamily="34" charset="0"/>
              </a:rPr>
              <a:t>Istituto Comprensivo Statale “Giuseppe Catalfamo</a:t>
            </a:r>
            <a:r>
              <a:rPr lang="it-IT" sz="1600" dirty="0" smtClean="0">
                <a:latin typeface="Calibri" panose="020F0502020204030204" pitchFamily="34" charset="0"/>
                <a:ea typeface="Batang"/>
                <a:cs typeface="Calibri" panose="020F0502020204030204" pitchFamily="34" charset="0"/>
              </a:rPr>
              <a:t>” - Messina</a:t>
            </a:r>
            <a:endParaRPr lang="it-IT"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Rettangolo 9"/>
          <p:cNvSpPr/>
          <p:nvPr/>
        </p:nvSpPr>
        <p:spPr>
          <a:xfrm>
            <a:off x="4891980" y="616274"/>
            <a:ext cx="3672408" cy="358816"/>
          </a:xfrm>
          <a:prstGeom prst="rect">
            <a:avLst/>
          </a:prstGeom>
        </p:spPr>
        <p:txBody>
          <a:bodyPr wrap="square">
            <a:spAutoFit/>
          </a:bodyPr>
          <a:lstStyle/>
          <a:p>
            <a:pPr algn="ctr">
              <a:lnSpc>
                <a:spcPct val="115000"/>
              </a:lnSpc>
              <a:spcAft>
                <a:spcPts val="0"/>
              </a:spcAft>
            </a:pPr>
            <a:r>
              <a:rPr lang="it-IT" sz="1600" b="1" dirty="0" smtClean="0">
                <a:latin typeface="Calibri" panose="020F0502020204030204" pitchFamily="34" charset="0"/>
                <a:ea typeface="Batang"/>
                <a:cs typeface="Calibri" panose="020F0502020204030204" pitchFamily="34" charset="0"/>
              </a:rPr>
              <a:t>Quaderni di tecnologia - classe terza</a:t>
            </a:r>
            <a:endParaRPr lang="it-IT" sz="16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6566010"/>
      </p:ext>
    </p:ext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86136" y="1956122"/>
            <a:ext cx="6388489" cy="2031325"/>
          </a:xfrm>
          <a:prstGeom prst="rect">
            <a:avLst/>
          </a:prstGeom>
          <a:noFill/>
        </p:spPr>
        <p:txBody>
          <a:bodyPr wrap="square" rtlCol="0">
            <a:spAutoFit/>
          </a:bodyPr>
          <a:lstStyle/>
          <a:p>
            <a:pPr marL="342900" indent="-342900">
              <a:buFont typeface="+mj-lt"/>
              <a:buAutoNum type="arabicPeriod"/>
            </a:pPr>
            <a:r>
              <a:rPr lang="it-IT" dirty="0" smtClean="0"/>
              <a:t>Come </a:t>
            </a:r>
            <a:r>
              <a:rPr lang="it-IT" dirty="0" smtClean="0"/>
              <a:t>funzionava una macchina a vapore</a:t>
            </a:r>
          </a:p>
          <a:p>
            <a:pPr marL="342900" indent="-342900">
              <a:buFont typeface="+mj-lt"/>
              <a:buAutoNum type="arabicPeriod"/>
            </a:pPr>
            <a:r>
              <a:rPr lang="it-IT" dirty="0" smtClean="0"/>
              <a:t>Funzionamento di una turbina a vapore</a:t>
            </a:r>
            <a:endParaRPr lang="it-IT" dirty="0" smtClean="0"/>
          </a:p>
          <a:p>
            <a:pPr marL="342900" indent="-342900">
              <a:buFont typeface="+mj-lt"/>
              <a:buAutoNum type="arabicPeriod"/>
            </a:pPr>
            <a:r>
              <a:rPr lang="it-IT" dirty="0" smtClean="0"/>
              <a:t>Il </a:t>
            </a:r>
            <a:r>
              <a:rPr lang="it-IT" dirty="0" smtClean="0"/>
              <a:t>Motore a 4 tempi </a:t>
            </a:r>
          </a:p>
          <a:p>
            <a:pPr marL="342900" indent="-342900">
              <a:buFont typeface="+mj-lt"/>
              <a:buAutoNum type="arabicPeriod"/>
            </a:pPr>
            <a:r>
              <a:rPr lang="it-IT" dirty="0" smtClean="0"/>
              <a:t>Il Motore a 2 tempi </a:t>
            </a:r>
            <a:endParaRPr lang="it-IT" dirty="0" smtClean="0"/>
          </a:p>
          <a:p>
            <a:pPr marL="342900" indent="-342900">
              <a:buFont typeface="+mj-lt"/>
              <a:buAutoNum type="arabicPeriod"/>
            </a:pPr>
            <a:r>
              <a:rPr lang="it-IT" dirty="0" smtClean="0"/>
              <a:t>Il motore rotativo</a:t>
            </a:r>
          </a:p>
          <a:p>
            <a:pPr marL="342900" indent="-342900">
              <a:buFont typeface="+mj-lt"/>
              <a:buAutoNum type="arabicPeriod"/>
            </a:pPr>
            <a:r>
              <a:rPr lang="it-IT" dirty="0" smtClean="0"/>
              <a:t>Motore turbo gas</a:t>
            </a:r>
            <a:endParaRPr lang="it-IT" dirty="0" smtClean="0"/>
          </a:p>
          <a:p>
            <a:pPr marL="342900" indent="-342900">
              <a:buFont typeface="+mj-lt"/>
              <a:buAutoNum type="arabicPeriod"/>
            </a:pPr>
            <a:endParaRPr lang="it-IT" dirty="0" smtClean="0"/>
          </a:p>
        </p:txBody>
      </p:sp>
      <p:sp>
        <p:nvSpPr>
          <p:cNvPr id="5" name="Titolo 1"/>
          <p:cNvSpPr>
            <a:spLocks noGrp="1"/>
          </p:cNvSpPr>
          <p:nvPr>
            <p:ph type="title"/>
          </p:nvPr>
        </p:nvSpPr>
        <p:spPr>
          <a:xfrm>
            <a:off x="523318" y="775505"/>
            <a:ext cx="3481523" cy="949124"/>
          </a:xfrm>
        </p:spPr>
        <p:txBody>
          <a:bodyPr>
            <a:normAutofit/>
          </a:bodyPr>
          <a:lstStyle/>
          <a:p>
            <a:pPr algn="ctr"/>
            <a:r>
              <a:rPr lang="it-IT" dirty="0" smtClean="0">
                <a:solidFill>
                  <a:srgbClr val="FFFF00"/>
                </a:solidFill>
              </a:rPr>
              <a:t>Verifica sui fluidi da lavoro</a:t>
            </a:r>
            <a:endParaRPr lang="it-IT" dirty="0">
              <a:solidFill>
                <a:srgbClr val="FFFF00"/>
              </a:solidFill>
            </a:endParaRPr>
          </a:p>
        </p:txBody>
      </p:sp>
      <p:sp>
        <p:nvSpPr>
          <p:cNvPr id="6" name="Titolo 1"/>
          <p:cNvSpPr txBox="1">
            <a:spLocks/>
          </p:cNvSpPr>
          <p:nvPr/>
        </p:nvSpPr>
        <p:spPr>
          <a:xfrm>
            <a:off x="4574387" y="706583"/>
            <a:ext cx="6348536" cy="997527"/>
          </a:xfrm>
          <a:prstGeom prst="rect">
            <a:avLst/>
          </a:prstGeom>
        </p:spPr>
        <p:txBody>
          <a:bodyPr vert="horz" lIns="91440" tIns="45720" rIns="91440" bIns="45720" rtlCol="0" anchor="b">
            <a:normAutofit fontScale="77500" lnSpcReduction="2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cap="none" dirty="0" smtClean="0"/>
              <a:t>da inviare per email a: </a:t>
            </a:r>
            <a:r>
              <a:rPr lang="it-IT" cap="none" dirty="0" smtClean="0">
                <a:solidFill>
                  <a:srgbClr val="FFFF00"/>
                </a:solidFill>
              </a:rPr>
              <a:t>profalifficatalfamo@gmail.com</a:t>
            </a:r>
          </a:p>
          <a:p>
            <a:pPr algn="ctr"/>
            <a:endParaRPr lang="it-IT" cap="none" dirty="0"/>
          </a:p>
          <a:p>
            <a:pPr algn="ctr"/>
            <a:r>
              <a:rPr lang="it-IT" cap="none" dirty="0" smtClean="0"/>
              <a:t>Specificando il vostro nome e cognome e classe</a:t>
            </a:r>
            <a:endParaRPr lang="it-IT" cap="none" dirty="0"/>
          </a:p>
        </p:txBody>
      </p:sp>
      <p:sp>
        <p:nvSpPr>
          <p:cNvPr id="2" name="Rettangolo 1"/>
          <p:cNvSpPr/>
          <p:nvPr/>
        </p:nvSpPr>
        <p:spPr>
          <a:xfrm>
            <a:off x="6673228" y="2850956"/>
            <a:ext cx="4848210" cy="954107"/>
          </a:xfrm>
          <a:prstGeom prst="rect">
            <a:avLst/>
          </a:prstGeom>
          <a:noFill/>
        </p:spPr>
        <p:txBody>
          <a:bodyPr wrap="square" lIns="91440" tIns="45720" rIns="91440" bIns="45720">
            <a:spAutoFit/>
          </a:bodyPr>
          <a:lstStyle/>
          <a:p>
            <a:pPr algn="ctr"/>
            <a:r>
              <a:rPr lang="it-IT" sz="2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Questa lezione cosa ti </a:t>
            </a:r>
            <a:r>
              <a:rPr lang="it-IT"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aiuta a comprendere </a:t>
            </a:r>
            <a:r>
              <a:rPr lang="it-IT" sz="2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t>
            </a:r>
            <a:endParaRPr lang="it-IT"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pic>
        <p:nvPicPr>
          <p:cNvPr id="1026" name="Picture 2" descr="Risultato immagini per punto interrogati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230" y="4018885"/>
            <a:ext cx="2286000" cy="20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993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3295" y="885606"/>
            <a:ext cx="2607952" cy="544184"/>
          </a:xfrm>
        </p:spPr>
        <p:txBody>
          <a:bodyPr>
            <a:noAutofit/>
          </a:bodyPr>
          <a:lstStyle/>
          <a:p>
            <a:r>
              <a:rPr lang="it-IT" sz="3200" b="1" dirty="0"/>
              <a:t>MOTORI</a:t>
            </a:r>
          </a:p>
        </p:txBody>
      </p:sp>
      <p:sp>
        <p:nvSpPr>
          <p:cNvPr id="4" name="CasellaDiTesto 3"/>
          <p:cNvSpPr txBox="1"/>
          <p:nvPr/>
        </p:nvSpPr>
        <p:spPr>
          <a:xfrm>
            <a:off x="960180" y="1904957"/>
            <a:ext cx="2173718" cy="2585323"/>
          </a:xfrm>
          <a:prstGeom prst="rect">
            <a:avLst/>
          </a:prstGeom>
          <a:solidFill>
            <a:schemeClr val="bg1"/>
          </a:solidFill>
        </p:spPr>
        <p:txBody>
          <a:bodyPr wrap="square" rtlCol="0">
            <a:spAutoFit/>
          </a:bodyPr>
          <a:lstStyle/>
          <a:p>
            <a:r>
              <a:rPr lang="it-IT" b="1" dirty="0" smtClean="0">
                <a:solidFill>
                  <a:schemeClr val="bg1">
                    <a:lumMod val="65000"/>
                  </a:schemeClr>
                </a:solidFill>
                <a:latin typeface="Calibri" panose="020F0502020204030204" pitchFamily="34" charset="0"/>
                <a:cs typeface="Calibri" panose="020F0502020204030204" pitchFamily="34" charset="0"/>
              </a:rPr>
              <a:t>FLUIDI DI LAVORO</a:t>
            </a:r>
          </a:p>
          <a:p>
            <a:r>
              <a:rPr lang="it-IT" sz="1600" dirty="0" smtClean="0">
                <a:solidFill>
                  <a:schemeClr val="bg1">
                    <a:lumMod val="65000"/>
                  </a:schemeClr>
                </a:solidFill>
                <a:latin typeface="Calibri" panose="020F0502020204030204" pitchFamily="34" charset="0"/>
                <a:cs typeface="Calibri" panose="020F0502020204030204" pitchFamily="34" charset="0"/>
              </a:rPr>
              <a:t>Naturali	</a:t>
            </a:r>
          </a:p>
          <a:p>
            <a:pPr marL="285750" indent="-285750">
              <a:buFont typeface="Wingdings" panose="05000000000000000000" pitchFamily="2" charset="2"/>
              <a:buChar char="q"/>
            </a:pPr>
            <a:r>
              <a:rPr lang="it-IT" sz="1600" dirty="0" smtClean="0">
                <a:solidFill>
                  <a:schemeClr val="bg1">
                    <a:lumMod val="65000"/>
                  </a:schemeClr>
                </a:solidFill>
                <a:latin typeface="Calibri" panose="020F0502020204030204" pitchFamily="34" charset="0"/>
                <a:cs typeface="Calibri" panose="020F0502020204030204" pitchFamily="34" charset="0"/>
              </a:rPr>
              <a:t>vento</a:t>
            </a:r>
          </a:p>
          <a:p>
            <a:pPr marL="285750" indent="-285750">
              <a:buFont typeface="Wingdings" panose="05000000000000000000" pitchFamily="2" charset="2"/>
              <a:buChar char="q"/>
            </a:pPr>
            <a:r>
              <a:rPr lang="it-IT" sz="1600" dirty="0" smtClean="0">
                <a:solidFill>
                  <a:schemeClr val="bg1">
                    <a:lumMod val="65000"/>
                  </a:schemeClr>
                </a:solidFill>
                <a:latin typeface="Calibri" panose="020F0502020204030204" pitchFamily="34" charset="0"/>
                <a:cs typeface="Calibri" panose="020F0502020204030204" pitchFamily="34" charset="0"/>
              </a:rPr>
              <a:t>acqua</a:t>
            </a:r>
          </a:p>
          <a:p>
            <a:pPr marL="285750" indent="-285750">
              <a:buFont typeface="Wingdings" panose="05000000000000000000" pitchFamily="2" charset="2"/>
              <a:buChar char="q"/>
            </a:pPr>
            <a:r>
              <a:rPr lang="it-IT" sz="1600" dirty="0" smtClean="0">
                <a:solidFill>
                  <a:schemeClr val="bg1">
                    <a:lumMod val="65000"/>
                  </a:schemeClr>
                </a:solidFill>
                <a:latin typeface="Calibri" panose="020F0502020204030204" pitchFamily="34" charset="0"/>
                <a:cs typeface="Calibri" panose="020F0502020204030204" pitchFamily="34" charset="0"/>
              </a:rPr>
              <a:t>corrente</a:t>
            </a:r>
          </a:p>
          <a:p>
            <a:endParaRPr lang="it-IT" sz="1600" dirty="0">
              <a:solidFill>
                <a:schemeClr val="bg1">
                  <a:lumMod val="65000"/>
                </a:schemeClr>
              </a:solidFill>
              <a:latin typeface="Calibri" panose="020F0502020204030204" pitchFamily="34" charset="0"/>
              <a:cs typeface="Calibri" panose="020F0502020204030204" pitchFamily="34" charset="0"/>
            </a:endParaRPr>
          </a:p>
          <a:p>
            <a:r>
              <a:rPr lang="it-IT" sz="1600" dirty="0" smtClean="0">
                <a:solidFill>
                  <a:schemeClr val="bg1">
                    <a:lumMod val="65000"/>
                  </a:schemeClr>
                </a:solidFill>
                <a:latin typeface="Calibri" panose="020F0502020204030204" pitchFamily="34" charset="0"/>
                <a:cs typeface="Calibri" panose="020F0502020204030204" pitchFamily="34" charset="0"/>
              </a:rPr>
              <a:t>Creati dall’uomo</a:t>
            </a:r>
          </a:p>
          <a:p>
            <a:pPr marL="285750" indent="-285750">
              <a:buFont typeface="Wingdings" panose="05000000000000000000" pitchFamily="2" charset="2"/>
              <a:buChar char="q"/>
            </a:pPr>
            <a:r>
              <a:rPr lang="it-IT" sz="1600" dirty="0" smtClean="0">
                <a:solidFill>
                  <a:schemeClr val="bg1">
                    <a:lumMod val="65000"/>
                  </a:schemeClr>
                </a:solidFill>
                <a:latin typeface="Calibri" panose="020F0502020204030204" pitchFamily="34" charset="0"/>
                <a:cs typeface="Calibri" panose="020F0502020204030204" pitchFamily="34" charset="0"/>
              </a:rPr>
              <a:t>Acqua in pressione</a:t>
            </a:r>
          </a:p>
          <a:p>
            <a:pPr marL="285750" indent="-285750">
              <a:buFont typeface="Wingdings" panose="05000000000000000000" pitchFamily="2" charset="2"/>
              <a:buChar char="q"/>
            </a:pPr>
            <a:r>
              <a:rPr lang="it-IT" sz="1600" dirty="0" smtClean="0">
                <a:solidFill>
                  <a:schemeClr val="bg1">
                    <a:lumMod val="65000"/>
                  </a:schemeClr>
                </a:solidFill>
                <a:latin typeface="Calibri" panose="020F0502020204030204" pitchFamily="34" charset="0"/>
                <a:cs typeface="Calibri" panose="020F0502020204030204" pitchFamily="34" charset="0"/>
              </a:rPr>
              <a:t>Vapore in pressione</a:t>
            </a:r>
          </a:p>
          <a:p>
            <a:pPr marL="285750" indent="-285750">
              <a:buFont typeface="Wingdings" panose="05000000000000000000" pitchFamily="2" charset="2"/>
              <a:buChar char="q"/>
            </a:pPr>
            <a:r>
              <a:rPr lang="it-IT" sz="1600" dirty="0" smtClean="0">
                <a:solidFill>
                  <a:schemeClr val="bg1">
                    <a:lumMod val="65000"/>
                  </a:schemeClr>
                </a:solidFill>
                <a:latin typeface="Calibri" panose="020F0502020204030204" pitchFamily="34" charset="0"/>
                <a:cs typeface="Calibri" panose="020F0502020204030204" pitchFamily="34" charset="0"/>
              </a:rPr>
              <a:t>Gas surriscaldati</a:t>
            </a:r>
            <a:endParaRPr lang="it-IT" sz="1600" dirty="0">
              <a:solidFill>
                <a:schemeClr val="bg1">
                  <a:lumMod val="65000"/>
                </a:schemeClr>
              </a:solidFill>
              <a:latin typeface="Calibri" panose="020F0502020204030204" pitchFamily="34" charset="0"/>
              <a:cs typeface="Calibri" panose="020F0502020204030204" pitchFamily="34" charset="0"/>
            </a:endParaRPr>
          </a:p>
        </p:txBody>
      </p:sp>
      <p:sp>
        <p:nvSpPr>
          <p:cNvPr id="5" name="CasellaDiTesto 4"/>
          <p:cNvSpPr txBox="1"/>
          <p:nvPr/>
        </p:nvSpPr>
        <p:spPr>
          <a:xfrm>
            <a:off x="971912" y="4721083"/>
            <a:ext cx="2161986" cy="1969770"/>
          </a:xfrm>
          <a:prstGeom prst="rect">
            <a:avLst/>
          </a:prstGeom>
          <a:solidFill>
            <a:schemeClr val="bg1"/>
          </a:solidFill>
        </p:spPr>
        <p:txBody>
          <a:bodyPr wrap="square" rtlCol="0">
            <a:spAutoFit/>
          </a:bodyPr>
          <a:lstStyle/>
          <a:p>
            <a:r>
              <a:rPr lang="it-IT" b="1" dirty="0" smtClean="0">
                <a:solidFill>
                  <a:schemeClr val="bg1">
                    <a:lumMod val="65000"/>
                  </a:schemeClr>
                </a:solidFill>
                <a:latin typeface="Calibri" panose="020F0502020204030204" pitchFamily="34" charset="0"/>
                <a:cs typeface="Calibri" panose="020F0502020204030204" pitchFamily="34" charset="0"/>
              </a:rPr>
              <a:t>MULINI IDRAULICI</a:t>
            </a:r>
          </a:p>
          <a:p>
            <a:r>
              <a:rPr lang="it-IT" sz="1600" dirty="0" smtClean="0">
                <a:solidFill>
                  <a:schemeClr val="bg1">
                    <a:lumMod val="65000"/>
                  </a:schemeClr>
                </a:solidFill>
                <a:latin typeface="Calibri" panose="020F0502020204030204" pitchFamily="34" charset="0"/>
                <a:cs typeface="Calibri" panose="020F0502020204030204" pitchFamily="34" charset="0"/>
              </a:rPr>
              <a:t>Ruote ad acqua</a:t>
            </a:r>
          </a:p>
          <a:p>
            <a:pPr marL="285750" indent="-285750">
              <a:buFont typeface="Wingdings" panose="05000000000000000000" pitchFamily="2" charset="2"/>
              <a:buChar char="q"/>
            </a:pPr>
            <a:r>
              <a:rPr lang="it-IT" sz="1600" dirty="0" smtClean="0">
                <a:solidFill>
                  <a:schemeClr val="bg1">
                    <a:lumMod val="65000"/>
                  </a:schemeClr>
                </a:solidFill>
                <a:latin typeface="Calibri" panose="020F0502020204030204" pitchFamily="34" charset="0"/>
                <a:cs typeface="Calibri" panose="020F0502020204030204" pitchFamily="34" charset="0"/>
              </a:rPr>
              <a:t>per di sotto</a:t>
            </a:r>
          </a:p>
          <a:p>
            <a:pPr marL="285750" indent="-285750">
              <a:buFont typeface="Wingdings" panose="05000000000000000000" pitchFamily="2" charset="2"/>
              <a:buChar char="q"/>
            </a:pPr>
            <a:r>
              <a:rPr lang="it-IT" sz="1600" dirty="0" smtClean="0">
                <a:solidFill>
                  <a:schemeClr val="bg1">
                    <a:lumMod val="65000"/>
                  </a:schemeClr>
                </a:solidFill>
                <a:latin typeface="Calibri" panose="020F0502020204030204" pitchFamily="34" charset="0"/>
                <a:cs typeface="Calibri" panose="020F0502020204030204" pitchFamily="34" charset="0"/>
              </a:rPr>
              <a:t>per di sopra</a:t>
            </a:r>
          </a:p>
          <a:p>
            <a:pPr marL="285750" indent="-285750">
              <a:buFont typeface="Wingdings" panose="05000000000000000000" pitchFamily="2" charset="2"/>
              <a:buChar char="q"/>
            </a:pPr>
            <a:r>
              <a:rPr lang="it-IT" sz="1600" dirty="0" smtClean="0">
                <a:solidFill>
                  <a:schemeClr val="bg1">
                    <a:lumMod val="65000"/>
                  </a:schemeClr>
                </a:solidFill>
                <a:latin typeface="Calibri" panose="020F0502020204030204" pitchFamily="34" charset="0"/>
                <a:cs typeface="Calibri" panose="020F0502020204030204" pitchFamily="34" charset="0"/>
              </a:rPr>
              <a:t>per di fianco</a:t>
            </a:r>
          </a:p>
          <a:p>
            <a:endParaRPr lang="it-IT" sz="800" dirty="0" smtClean="0">
              <a:solidFill>
                <a:schemeClr val="bg1">
                  <a:lumMod val="65000"/>
                </a:schemeClr>
              </a:solidFill>
              <a:latin typeface="Calibri" panose="020F0502020204030204" pitchFamily="34" charset="0"/>
              <a:cs typeface="Calibri" panose="020F0502020204030204" pitchFamily="34" charset="0"/>
            </a:endParaRPr>
          </a:p>
          <a:p>
            <a:r>
              <a:rPr lang="it-IT" sz="1600" dirty="0" smtClean="0">
                <a:solidFill>
                  <a:schemeClr val="bg1">
                    <a:lumMod val="65000"/>
                  </a:schemeClr>
                </a:solidFill>
                <a:latin typeface="Calibri" panose="020F0502020204030204" pitchFamily="34" charset="0"/>
                <a:cs typeface="Calibri" panose="020F0502020204030204" pitchFamily="34" charset="0"/>
              </a:rPr>
              <a:t>Ruota a vento</a:t>
            </a:r>
          </a:p>
          <a:p>
            <a:pPr marL="285750" indent="-285750">
              <a:buFont typeface="Wingdings" panose="05000000000000000000" pitchFamily="2" charset="2"/>
              <a:buChar char="q"/>
            </a:pPr>
            <a:r>
              <a:rPr lang="it-IT" sz="1600" dirty="0" smtClean="0">
                <a:solidFill>
                  <a:schemeClr val="bg1">
                    <a:lumMod val="65000"/>
                  </a:schemeClr>
                </a:solidFill>
                <a:latin typeface="Calibri" panose="020F0502020204030204" pitchFamily="34" charset="0"/>
                <a:cs typeface="Calibri" panose="020F0502020204030204" pitchFamily="34" charset="0"/>
              </a:rPr>
              <a:t>vele</a:t>
            </a:r>
            <a:endParaRPr lang="it-IT" sz="1600" dirty="0">
              <a:solidFill>
                <a:schemeClr val="bg1">
                  <a:lumMod val="65000"/>
                </a:schemeClr>
              </a:solidFill>
              <a:latin typeface="Calibri" panose="020F0502020204030204" pitchFamily="34" charset="0"/>
              <a:cs typeface="Calibri" panose="020F0502020204030204" pitchFamily="34" charset="0"/>
            </a:endParaRPr>
          </a:p>
        </p:txBody>
      </p:sp>
      <p:sp>
        <p:nvSpPr>
          <p:cNvPr id="6" name="Titolo 1"/>
          <p:cNvSpPr txBox="1">
            <a:spLocks/>
          </p:cNvSpPr>
          <p:nvPr/>
        </p:nvSpPr>
        <p:spPr>
          <a:xfrm>
            <a:off x="6060184" y="767899"/>
            <a:ext cx="1601245" cy="562973"/>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400" b="1" dirty="0" smtClean="0">
                <a:solidFill>
                  <a:srgbClr val="16DADA"/>
                </a:solidFill>
                <a:latin typeface="Calibri" panose="020F0502020204030204" pitchFamily="34" charset="0"/>
                <a:cs typeface="Calibri" panose="020F0502020204030204" pitchFamily="34" charset="0"/>
              </a:rPr>
              <a:t>A vapore</a:t>
            </a:r>
            <a:endParaRPr lang="it-IT" sz="2400" b="1" dirty="0">
              <a:solidFill>
                <a:srgbClr val="16DADA"/>
              </a:solidFill>
              <a:latin typeface="Calibri" panose="020F0502020204030204" pitchFamily="34" charset="0"/>
              <a:cs typeface="Calibri" panose="020F0502020204030204" pitchFamily="34" charset="0"/>
            </a:endParaRPr>
          </a:p>
        </p:txBody>
      </p:sp>
      <p:sp>
        <p:nvSpPr>
          <p:cNvPr id="7" name="Titolo 1"/>
          <p:cNvSpPr txBox="1">
            <a:spLocks/>
          </p:cNvSpPr>
          <p:nvPr/>
        </p:nvSpPr>
        <p:spPr>
          <a:xfrm>
            <a:off x="9770301" y="791926"/>
            <a:ext cx="1766170" cy="562973"/>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400" b="1" dirty="0" smtClean="0">
                <a:latin typeface="Calibri" panose="020F0502020204030204" pitchFamily="34" charset="0"/>
                <a:cs typeface="Calibri" panose="020F0502020204030204" pitchFamily="34" charset="0"/>
              </a:rPr>
              <a:t>A scoppio</a:t>
            </a:r>
            <a:endParaRPr lang="it-IT" sz="2400" b="1" dirty="0">
              <a:latin typeface="Calibri" panose="020F0502020204030204" pitchFamily="34" charset="0"/>
              <a:cs typeface="Calibri" panose="020F0502020204030204" pitchFamily="34" charset="0"/>
            </a:endParaRPr>
          </a:p>
        </p:txBody>
      </p:sp>
      <p:sp>
        <p:nvSpPr>
          <p:cNvPr id="8" name="CasellaDiTesto 7"/>
          <p:cNvSpPr txBox="1"/>
          <p:nvPr/>
        </p:nvSpPr>
        <p:spPr>
          <a:xfrm>
            <a:off x="6719482" y="1832009"/>
            <a:ext cx="2093934" cy="2308324"/>
          </a:xfrm>
          <a:prstGeom prst="rect">
            <a:avLst/>
          </a:prstGeom>
          <a:solidFill>
            <a:schemeClr val="accent6">
              <a:lumMod val="60000"/>
              <a:lumOff val="40000"/>
            </a:schemeClr>
          </a:solidFill>
        </p:spPr>
        <p:txBody>
          <a:bodyPr wrap="square" rtlCol="0">
            <a:spAutoFit/>
          </a:bodyPr>
          <a:lstStyle/>
          <a:p>
            <a:r>
              <a:rPr lang="it-IT" b="1" dirty="0" smtClean="0">
                <a:solidFill>
                  <a:srgbClr val="FF0000"/>
                </a:solidFill>
                <a:latin typeface="Calibri" panose="020F0502020204030204" pitchFamily="34" charset="0"/>
                <a:cs typeface="Calibri" panose="020F0502020204030204" pitchFamily="34" charset="0"/>
              </a:rPr>
              <a:t>MOTORE A VAPORE</a:t>
            </a:r>
          </a:p>
          <a:p>
            <a:r>
              <a:rPr lang="it-IT" dirty="0" smtClean="0">
                <a:latin typeface="Calibri" panose="020F0502020204030204" pitchFamily="34" charset="0"/>
                <a:cs typeface="Calibri" panose="020F0502020204030204" pitchFamily="34" charset="0"/>
              </a:rPr>
              <a:t>Elementi:</a:t>
            </a:r>
          </a:p>
          <a:p>
            <a:pPr marL="285750" indent="-285750">
              <a:buFont typeface="Arial" panose="020B0604020202020204" pitchFamily="34" charset="0"/>
              <a:buChar char="•"/>
            </a:pPr>
            <a:r>
              <a:rPr lang="it-IT" dirty="0" smtClean="0">
                <a:latin typeface="Calibri" panose="020F0502020204030204" pitchFamily="34" charset="0"/>
                <a:cs typeface="Calibri" panose="020F0502020204030204" pitchFamily="34" charset="0"/>
              </a:rPr>
              <a:t>cassetto di distribuzione</a:t>
            </a:r>
          </a:p>
          <a:p>
            <a:pPr marL="285750" indent="-285750">
              <a:buFont typeface="Arial" panose="020B0604020202020204" pitchFamily="34" charset="0"/>
              <a:buChar char="•"/>
            </a:pPr>
            <a:r>
              <a:rPr lang="it-IT" dirty="0" smtClean="0">
                <a:latin typeface="Calibri" panose="020F0502020204030204" pitchFamily="34" charset="0"/>
                <a:cs typeface="Calibri" panose="020F0502020204030204" pitchFamily="34" charset="0"/>
              </a:rPr>
              <a:t>cilindro</a:t>
            </a:r>
          </a:p>
          <a:p>
            <a:pPr marL="285750" indent="-285750">
              <a:buFont typeface="Arial" panose="020B0604020202020204" pitchFamily="34" charset="0"/>
              <a:buChar char="•"/>
            </a:pPr>
            <a:r>
              <a:rPr lang="it-IT" dirty="0" smtClean="0">
                <a:latin typeface="Calibri" panose="020F0502020204030204" pitchFamily="34" charset="0"/>
                <a:cs typeface="Calibri" panose="020F0502020204030204" pitchFamily="34" charset="0"/>
              </a:rPr>
              <a:t>Stantuffo</a:t>
            </a:r>
          </a:p>
          <a:p>
            <a:pPr marL="285750" indent="-285750">
              <a:buFont typeface="Arial" panose="020B0604020202020204" pitchFamily="34" charset="0"/>
              <a:buChar char="•"/>
            </a:pPr>
            <a:r>
              <a:rPr lang="it-IT" dirty="0" smtClean="0">
                <a:latin typeface="Calibri" panose="020F0502020204030204" pitchFamily="34" charset="0"/>
                <a:cs typeface="Calibri" panose="020F0502020204030204" pitchFamily="34" charset="0"/>
              </a:rPr>
              <a:t>Biella-manovella</a:t>
            </a:r>
          </a:p>
          <a:p>
            <a:pPr marL="285750" indent="-285750">
              <a:buFont typeface="Arial" panose="020B0604020202020204" pitchFamily="34" charset="0"/>
              <a:buChar char="•"/>
            </a:pPr>
            <a:r>
              <a:rPr lang="it-IT" dirty="0" smtClean="0">
                <a:latin typeface="Calibri" panose="020F0502020204030204" pitchFamily="34" charset="0"/>
                <a:cs typeface="Calibri" panose="020F0502020204030204" pitchFamily="34" charset="0"/>
              </a:rPr>
              <a:t>volano</a:t>
            </a:r>
            <a:endParaRPr lang="it-IT" dirty="0">
              <a:latin typeface="Calibri" panose="020F0502020204030204" pitchFamily="34" charset="0"/>
              <a:cs typeface="Calibri" panose="020F0502020204030204" pitchFamily="34" charset="0"/>
            </a:endParaRPr>
          </a:p>
        </p:txBody>
      </p:sp>
      <p:sp>
        <p:nvSpPr>
          <p:cNvPr id="9" name="CasellaDiTesto 8"/>
          <p:cNvSpPr txBox="1"/>
          <p:nvPr/>
        </p:nvSpPr>
        <p:spPr>
          <a:xfrm>
            <a:off x="3524597" y="2954010"/>
            <a:ext cx="1354974" cy="1754326"/>
          </a:xfrm>
          <a:prstGeom prst="rect">
            <a:avLst/>
          </a:prstGeom>
          <a:solidFill>
            <a:schemeClr val="bg1"/>
          </a:solidFill>
        </p:spPr>
        <p:txBody>
          <a:bodyPr wrap="square" rtlCol="0">
            <a:spAutoFit/>
          </a:bodyPr>
          <a:lstStyle/>
          <a:p>
            <a:pPr algn="ctr"/>
            <a:r>
              <a:rPr lang="it-IT" b="1" dirty="0" smtClean="0">
                <a:solidFill>
                  <a:schemeClr val="bg1">
                    <a:lumMod val="65000"/>
                  </a:schemeClr>
                </a:solidFill>
                <a:latin typeface="Calibri" panose="020F0502020204030204" pitchFamily="34" charset="0"/>
                <a:cs typeface="Calibri" panose="020F0502020204030204" pitchFamily="34" charset="0"/>
              </a:rPr>
              <a:t>TURBINE </a:t>
            </a:r>
          </a:p>
          <a:p>
            <a:pPr algn="ctr"/>
            <a:r>
              <a:rPr lang="it-IT" b="1" dirty="0" smtClean="0">
                <a:solidFill>
                  <a:schemeClr val="bg1">
                    <a:lumMod val="65000"/>
                  </a:schemeClr>
                </a:solidFill>
                <a:latin typeface="Calibri" panose="020F0502020204030204" pitchFamily="34" charset="0"/>
                <a:cs typeface="Calibri" panose="020F0502020204030204" pitchFamily="34" charset="0"/>
              </a:rPr>
              <a:t>IDRAULICHE</a:t>
            </a:r>
          </a:p>
          <a:p>
            <a:pPr algn="ctr"/>
            <a:endParaRPr lang="it-IT" b="1" dirty="0" smtClean="0">
              <a:solidFill>
                <a:schemeClr val="bg1">
                  <a:lumMod val="65000"/>
                </a:schemeClr>
              </a:solidFill>
              <a:latin typeface="Calibri" panose="020F0502020204030204" pitchFamily="34" charset="0"/>
              <a:cs typeface="Calibri" panose="020F0502020204030204" pitchFamily="34" charset="0"/>
            </a:endParaRPr>
          </a:p>
          <a:p>
            <a:pPr algn="ctr"/>
            <a:r>
              <a:rPr lang="it-IT" dirty="0" smtClean="0">
                <a:solidFill>
                  <a:schemeClr val="bg1">
                    <a:lumMod val="65000"/>
                  </a:schemeClr>
                </a:solidFill>
                <a:latin typeface="Calibri" panose="020F0502020204030204" pitchFamily="34" charset="0"/>
                <a:cs typeface="Calibri" panose="020F0502020204030204" pitchFamily="34" charset="0"/>
              </a:rPr>
              <a:t>PELTON</a:t>
            </a:r>
          </a:p>
          <a:p>
            <a:pPr algn="ctr"/>
            <a:r>
              <a:rPr lang="it-IT" dirty="0" smtClean="0">
                <a:solidFill>
                  <a:schemeClr val="bg1">
                    <a:lumMod val="65000"/>
                  </a:schemeClr>
                </a:solidFill>
                <a:latin typeface="Calibri" panose="020F0502020204030204" pitchFamily="34" charset="0"/>
                <a:cs typeface="Calibri" panose="020F0502020204030204" pitchFamily="34" charset="0"/>
              </a:rPr>
              <a:t>FRANCIS</a:t>
            </a:r>
          </a:p>
          <a:p>
            <a:pPr algn="ctr"/>
            <a:r>
              <a:rPr lang="it-IT" dirty="0" smtClean="0">
                <a:solidFill>
                  <a:schemeClr val="bg1">
                    <a:lumMod val="65000"/>
                  </a:schemeClr>
                </a:solidFill>
                <a:latin typeface="Calibri" panose="020F0502020204030204" pitchFamily="34" charset="0"/>
                <a:cs typeface="Calibri" panose="020F0502020204030204" pitchFamily="34" charset="0"/>
              </a:rPr>
              <a:t>KAPLAN</a:t>
            </a:r>
            <a:endParaRPr lang="it-IT" dirty="0">
              <a:solidFill>
                <a:schemeClr val="bg1">
                  <a:lumMod val="65000"/>
                </a:schemeClr>
              </a:solidFill>
              <a:latin typeface="Calibri" panose="020F0502020204030204" pitchFamily="34" charset="0"/>
              <a:cs typeface="Calibri" panose="020F0502020204030204" pitchFamily="34" charset="0"/>
            </a:endParaRPr>
          </a:p>
        </p:txBody>
      </p:sp>
      <p:sp>
        <p:nvSpPr>
          <p:cNvPr id="10" name="CasellaDiTesto 9"/>
          <p:cNvSpPr txBox="1"/>
          <p:nvPr/>
        </p:nvSpPr>
        <p:spPr>
          <a:xfrm>
            <a:off x="5729852" y="4166666"/>
            <a:ext cx="2123162" cy="2585323"/>
          </a:xfrm>
          <a:prstGeom prst="rect">
            <a:avLst/>
          </a:prstGeom>
          <a:solidFill>
            <a:srgbClr val="92D050"/>
          </a:solidFill>
        </p:spPr>
        <p:txBody>
          <a:bodyPr wrap="square" rtlCol="0">
            <a:spAutoFit/>
          </a:bodyPr>
          <a:lstStyle/>
          <a:p>
            <a:r>
              <a:rPr lang="it-IT" b="1" dirty="0" smtClean="0">
                <a:solidFill>
                  <a:srgbClr val="FF0000"/>
                </a:solidFill>
                <a:latin typeface="Calibri" panose="020F0502020204030204" pitchFamily="34" charset="0"/>
                <a:cs typeface="Calibri" panose="020F0502020204030204" pitchFamily="34" charset="0"/>
              </a:rPr>
              <a:t>TURBINA A VAPORE</a:t>
            </a:r>
          </a:p>
          <a:p>
            <a:endParaRPr lang="it-IT" dirty="0" smtClean="0">
              <a:latin typeface="Calibri" panose="020F0502020204030204" pitchFamily="34" charset="0"/>
              <a:cs typeface="Calibri" panose="020F0502020204030204" pitchFamily="34" charset="0"/>
            </a:endParaRPr>
          </a:p>
          <a:p>
            <a:r>
              <a:rPr lang="it-IT" b="1" dirty="0" smtClean="0">
                <a:solidFill>
                  <a:srgbClr val="FF0000"/>
                </a:solidFill>
                <a:latin typeface="Calibri" panose="020F0502020204030204" pitchFamily="34" charset="0"/>
                <a:cs typeface="Calibri" panose="020F0502020204030204" pitchFamily="34" charset="0"/>
              </a:rPr>
              <a:t>Stadi</a:t>
            </a:r>
          </a:p>
          <a:p>
            <a:pPr marL="285750" indent="-285750">
              <a:buFont typeface="Arial" panose="020B0604020202020204" pitchFamily="34" charset="0"/>
              <a:buChar char="•"/>
            </a:pPr>
            <a:r>
              <a:rPr lang="it-IT" dirty="0" smtClean="0">
                <a:latin typeface="Calibri" panose="020F0502020204030204" pitchFamily="34" charset="0"/>
                <a:cs typeface="Calibri" panose="020F0502020204030204" pitchFamily="34" charset="0"/>
              </a:rPr>
              <a:t>Alta pressione</a:t>
            </a:r>
          </a:p>
          <a:p>
            <a:pPr marL="285750" indent="-285750">
              <a:buFont typeface="Arial" panose="020B0604020202020204" pitchFamily="34" charset="0"/>
              <a:buChar char="•"/>
            </a:pPr>
            <a:r>
              <a:rPr lang="it-IT" dirty="0" smtClean="0">
                <a:latin typeface="Calibri" panose="020F0502020204030204" pitchFamily="34" charset="0"/>
                <a:cs typeface="Calibri" panose="020F0502020204030204" pitchFamily="34" charset="0"/>
              </a:rPr>
              <a:t>Bassa pressione</a:t>
            </a:r>
          </a:p>
          <a:p>
            <a:endParaRPr lang="it-IT" dirty="0">
              <a:latin typeface="Calibri" panose="020F0502020204030204" pitchFamily="34" charset="0"/>
              <a:cs typeface="Calibri" panose="020F0502020204030204" pitchFamily="34" charset="0"/>
            </a:endParaRPr>
          </a:p>
          <a:p>
            <a:r>
              <a:rPr lang="it-IT" b="1" dirty="0" smtClean="0">
                <a:solidFill>
                  <a:srgbClr val="FF0000"/>
                </a:solidFill>
                <a:latin typeface="Calibri" panose="020F0502020204030204" pitchFamily="34" charset="0"/>
                <a:cs typeface="Calibri" panose="020F0502020204030204" pitchFamily="34" charset="0"/>
              </a:rPr>
              <a:t>Funzionamento</a:t>
            </a:r>
          </a:p>
          <a:p>
            <a:pPr marL="285750" indent="-285750">
              <a:buFont typeface="Arial" panose="020B0604020202020204" pitchFamily="34" charset="0"/>
              <a:buChar char="•"/>
            </a:pPr>
            <a:r>
              <a:rPr lang="it-IT" dirty="0" smtClean="0">
                <a:latin typeface="Calibri" panose="020F0502020204030204" pitchFamily="34" charset="0"/>
                <a:cs typeface="Calibri" panose="020F0502020204030204" pitchFamily="34" charset="0"/>
              </a:rPr>
              <a:t>Ugelli (statore)</a:t>
            </a:r>
          </a:p>
          <a:p>
            <a:pPr marL="285750" indent="-285750">
              <a:buFont typeface="Arial" panose="020B0604020202020204" pitchFamily="34" charset="0"/>
              <a:buChar char="•"/>
            </a:pPr>
            <a:r>
              <a:rPr lang="it-IT" dirty="0" smtClean="0">
                <a:latin typeface="Calibri" panose="020F0502020204030204" pitchFamily="34" charset="0"/>
                <a:cs typeface="Calibri" panose="020F0502020204030204" pitchFamily="34" charset="0"/>
              </a:rPr>
              <a:t>Palette (rotore)</a:t>
            </a:r>
          </a:p>
        </p:txBody>
      </p:sp>
      <p:sp>
        <p:nvSpPr>
          <p:cNvPr id="16" name="Ovale 15"/>
          <p:cNvSpPr/>
          <p:nvPr/>
        </p:nvSpPr>
        <p:spPr>
          <a:xfrm>
            <a:off x="6400406" y="1837069"/>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p:cNvSpPr/>
          <p:nvPr/>
        </p:nvSpPr>
        <p:spPr>
          <a:xfrm>
            <a:off x="5395697" y="4234808"/>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p:cNvSpPr/>
          <p:nvPr/>
        </p:nvSpPr>
        <p:spPr>
          <a:xfrm>
            <a:off x="9627551" y="1939296"/>
            <a:ext cx="241052"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9" name="Gruppo 28"/>
          <p:cNvGrpSpPr/>
          <p:nvPr/>
        </p:nvGrpSpPr>
        <p:grpSpPr>
          <a:xfrm>
            <a:off x="5511603" y="1100469"/>
            <a:ext cx="490476" cy="3047582"/>
            <a:chOff x="4639733" y="1233377"/>
            <a:chExt cx="490476" cy="2830622"/>
          </a:xfrm>
        </p:grpSpPr>
        <p:cxnSp>
          <p:nvCxnSpPr>
            <p:cNvPr id="12" name="Connettore diritto 11"/>
            <p:cNvCxnSpPr/>
            <p:nvPr/>
          </p:nvCxnSpPr>
          <p:spPr>
            <a:xfrm>
              <a:off x="4639733" y="1236133"/>
              <a:ext cx="16933" cy="2827866"/>
            </a:xfrm>
            <a:prstGeom prst="line">
              <a:avLst/>
            </a:prstGeom>
            <a:ln w="571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23" name="Connettore diritto 22"/>
            <p:cNvCxnSpPr/>
            <p:nvPr/>
          </p:nvCxnSpPr>
          <p:spPr>
            <a:xfrm>
              <a:off x="4641111" y="1233377"/>
              <a:ext cx="489098" cy="0"/>
            </a:xfrm>
            <a:prstGeom prst="line">
              <a:avLst/>
            </a:prstGeom>
            <a:ln w="571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grpSp>
      <p:grpSp>
        <p:nvGrpSpPr>
          <p:cNvPr id="35" name="Gruppo 34"/>
          <p:cNvGrpSpPr/>
          <p:nvPr/>
        </p:nvGrpSpPr>
        <p:grpSpPr>
          <a:xfrm>
            <a:off x="6064307" y="1366182"/>
            <a:ext cx="245132" cy="617184"/>
            <a:chOff x="5256233" y="1387447"/>
            <a:chExt cx="245132" cy="617184"/>
          </a:xfrm>
        </p:grpSpPr>
        <p:cxnSp>
          <p:nvCxnSpPr>
            <p:cNvPr id="13" name="Connettore diritto 12"/>
            <p:cNvCxnSpPr/>
            <p:nvPr/>
          </p:nvCxnSpPr>
          <p:spPr>
            <a:xfrm>
              <a:off x="5256233" y="1387447"/>
              <a:ext cx="1568" cy="616790"/>
            </a:xfrm>
            <a:prstGeom prst="line">
              <a:avLst/>
            </a:prstGeom>
            <a:ln w="571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0" name="Connettore diritto 29"/>
            <p:cNvCxnSpPr/>
            <p:nvPr/>
          </p:nvCxnSpPr>
          <p:spPr>
            <a:xfrm>
              <a:off x="5257800" y="2004236"/>
              <a:ext cx="243565" cy="395"/>
            </a:xfrm>
            <a:prstGeom prst="line">
              <a:avLst/>
            </a:prstGeom>
            <a:ln w="571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grpSp>
      <p:sp>
        <p:nvSpPr>
          <p:cNvPr id="39" name="CasellaDiTesto 38"/>
          <p:cNvSpPr txBox="1"/>
          <p:nvPr/>
        </p:nvSpPr>
        <p:spPr>
          <a:xfrm>
            <a:off x="9970467" y="1871640"/>
            <a:ext cx="2093934" cy="646331"/>
          </a:xfrm>
          <a:prstGeom prst="rect">
            <a:avLst/>
          </a:prstGeom>
          <a:noFill/>
        </p:spPr>
        <p:txBody>
          <a:bodyPr wrap="square" rtlCol="0">
            <a:spAutoFit/>
          </a:bodyPr>
          <a:lstStyle/>
          <a:p>
            <a:r>
              <a:rPr lang="it-IT" b="1" dirty="0" smtClean="0">
                <a:solidFill>
                  <a:srgbClr val="FF0000"/>
                </a:solidFill>
                <a:latin typeface="Calibri" panose="020F0502020204030204" pitchFamily="34" charset="0"/>
                <a:cs typeface="Calibri" panose="020F0502020204030204" pitchFamily="34" charset="0"/>
              </a:rPr>
              <a:t>A DUE TEMPI</a:t>
            </a:r>
            <a:endParaRPr lang="it-IT"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it-IT" dirty="0" smtClean="0">
                <a:latin typeface="Calibri" panose="020F0502020204030204" pitchFamily="34" charset="0"/>
                <a:cs typeface="Calibri" panose="020F0502020204030204" pitchFamily="34" charset="0"/>
              </a:rPr>
              <a:t>MISCELA</a:t>
            </a:r>
          </a:p>
        </p:txBody>
      </p:sp>
      <p:sp>
        <p:nvSpPr>
          <p:cNvPr id="40" name="CasellaDiTesto 39"/>
          <p:cNvSpPr txBox="1"/>
          <p:nvPr/>
        </p:nvSpPr>
        <p:spPr>
          <a:xfrm>
            <a:off x="9942113" y="2684224"/>
            <a:ext cx="2093934" cy="923330"/>
          </a:xfrm>
          <a:prstGeom prst="rect">
            <a:avLst/>
          </a:prstGeom>
          <a:noFill/>
        </p:spPr>
        <p:txBody>
          <a:bodyPr wrap="square" rtlCol="0">
            <a:spAutoFit/>
          </a:bodyPr>
          <a:lstStyle/>
          <a:p>
            <a:r>
              <a:rPr lang="it-IT" b="1" dirty="0" smtClean="0">
                <a:solidFill>
                  <a:srgbClr val="FF0000"/>
                </a:solidFill>
                <a:latin typeface="Calibri" panose="020F0502020204030204" pitchFamily="34" charset="0"/>
                <a:cs typeface="Calibri" panose="020F0502020204030204" pitchFamily="34" charset="0"/>
              </a:rPr>
              <a:t>A QUATTRO TEMPI</a:t>
            </a:r>
            <a:endParaRPr lang="it-IT"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it-IT" dirty="0" smtClean="0">
                <a:latin typeface="Calibri" panose="020F0502020204030204" pitchFamily="34" charset="0"/>
                <a:cs typeface="Calibri" panose="020F0502020204030204" pitchFamily="34" charset="0"/>
              </a:rPr>
              <a:t>BENZINA</a:t>
            </a:r>
          </a:p>
          <a:p>
            <a:pPr marL="285750" indent="-285750">
              <a:buFont typeface="Arial" panose="020B0604020202020204" pitchFamily="34" charset="0"/>
              <a:buChar char="•"/>
            </a:pPr>
            <a:r>
              <a:rPr lang="it-IT" dirty="0" smtClean="0">
                <a:latin typeface="Calibri" panose="020F0502020204030204" pitchFamily="34" charset="0"/>
                <a:cs typeface="Calibri" panose="020F0502020204030204" pitchFamily="34" charset="0"/>
              </a:rPr>
              <a:t>GASOLIO</a:t>
            </a:r>
          </a:p>
        </p:txBody>
      </p:sp>
      <p:sp>
        <p:nvSpPr>
          <p:cNvPr id="41" name="Ovale 40"/>
          <p:cNvSpPr/>
          <p:nvPr/>
        </p:nvSpPr>
        <p:spPr>
          <a:xfrm>
            <a:off x="9641728" y="2751881"/>
            <a:ext cx="241052"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e 41"/>
          <p:cNvSpPr/>
          <p:nvPr/>
        </p:nvSpPr>
        <p:spPr>
          <a:xfrm>
            <a:off x="575571" y="1981567"/>
            <a:ext cx="241052" cy="237067"/>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Ovale 42"/>
          <p:cNvSpPr/>
          <p:nvPr/>
        </p:nvSpPr>
        <p:spPr>
          <a:xfrm>
            <a:off x="593421" y="4746098"/>
            <a:ext cx="241052" cy="237067"/>
          </a:xfrm>
          <a:prstGeom prst="ellips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p:cNvSpPr/>
          <p:nvPr/>
        </p:nvSpPr>
        <p:spPr>
          <a:xfrm>
            <a:off x="4036437" y="2657670"/>
            <a:ext cx="241052" cy="237067"/>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a:off x="3320861" y="808705"/>
            <a:ext cx="1641837" cy="830997"/>
          </a:xfrm>
          <a:prstGeom prst="rect">
            <a:avLst/>
          </a:prstGeom>
        </p:spPr>
        <p:txBody>
          <a:bodyPr wrap="square">
            <a:spAutoFit/>
          </a:bodyPr>
          <a:lstStyle/>
          <a:p>
            <a:pPr algn="ctr"/>
            <a:r>
              <a:rPr lang="it-IT" sz="2400" b="1" dirty="0">
                <a:solidFill>
                  <a:schemeClr val="bg1"/>
                </a:solidFill>
                <a:latin typeface="Calibri" panose="020F0502020204030204" pitchFamily="34" charset="0"/>
                <a:cs typeface="Calibri" panose="020F0502020204030204" pitchFamily="34" charset="0"/>
              </a:rPr>
              <a:t>FLUIDI </a:t>
            </a:r>
            <a:endParaRPr lang="it-IT" sz="2400" b="1" dirty="0" smtClean="0">
              <a:solidFill>
                <a:schemeClr val="bg1"/>
              </a:solidFill>
              <a:latin typeface="Calibri" panose="020F0502020204030204" pitchFamily="34" charset="0"/>
              <a:cs typeface="Calibri" panose="020F0502020204030204" pitchFamily="34" charset="0"/>
            </a:endParaRPr>
          </a:p>
          <a:p>
            <a:pPr algn="ctr"/>
            <a:r>
              <a:rPr lang="it-IT" sz="2400" b="1" dirty="0" smtClean="0">
                <a:solidFill>
                  <a:schemeClr val="bg1"/>
                </a:solidFill>
                <a:latin typeface="Calibri" panose="020F0502020204030204" pitchFamily="34" charset="0"/>
                <a:cs typeface="Calibri" panose="020F0502020204030204" pitchFamily="34" charset="0"/>
              </a:rPr>
              <a:t>DI </a:t>
            </a:r>
            <a:r>
              <a:rPr lang="it-IT" sz="2400" b="1" dirty="0">
                <a:solidFill>
                  <a:schemeClr val="bg1"/>
                </a:solidFill>
                <a:latin typeface="Calibri" panose="020F0502020204030204" pitchFamily="34" charset="0"/>
                <a:cs typeface="Calibri" panose="020F0502020204030204" pitchFamily="34" charset="0"/>
              </a:rPr>
              <a:t>LAVORO</a:t>
            </a:r>
          </a:p>
        </p:txBody>
      </p:sp>
      <p:grpSp>
        <p:nvGrpSpPr>
          <p:cNvPr id="26" name="Gruppo 25"/>
          <p:cNvGrpSpPr/>
          <p:nvPr/>
        </p:nvGrpSpPr>
        <p:grpSpPr>
          <a:xfrm>
            <a:off x="9141494" y="1124204"/>
            <a:ext cx="490476" cy="3756140"/>
            <a:chOff x="4639733" y="1233377"/>
            <a:chExt cx="490476" cy="2830622"/>
          </a:xfrm>
        </p:grpSpPr>
        <p:cxnSp>
          <p:nvCxnSpPr>
            <p:cNvPr id="27" name="Connettore diritto 26"/>
            <p:cNvCxnSpPr/>
            <p:nvPr/>
          </p:nvCxnSpPr>
          <p:spPr>
            <a:xfrm>
              <a:off x="4639733" y="1236133"/>
              <a:ext cx="16933" cy="2827866"/>
            </a:xfrm>
            <a:prstGeom prst="line">
              <a:avLst/>
            </a:prstGeom>
            <a:ln w="571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28" name="Connettore diritto 27"/>
            <p:cNvCxnSpPr/>
            <p:nvPr/>
          </p:nvCxnSpPr>
          <p:spPr>
            <a:xfrm>
              <a:off x="4641111" y="1233377"/>
              <a:ext cx="489098" cy="0"/>
            </a:xfrm>
            <a:prstGeom prst="line">
              <a:avLst/>
            </a:prstGeom>
            <a:ln w="571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grpSp>
      <p:grpSp>
        <p:nvGrpSpPr>
          <p:cNvPr id="31" name="Gruppo 30"/>
          <p:cNvGrpSpPr/>
          <p:nvPr/>
        </p:nvGrpSpPr>
        <p:grpSpPr>
          <a:xfrm>
            <a:off x="9147968" y="1129085"/>
            <a:ext cx="242522" cy="951383"/>
            <a:chOff x="5256233" y="1387447"/>
            <a:chExt cx="245132" cy="617184"/>
          </a:xfrm>
        </p:grpSpPr>
        <p:cxnSp>
          <p:nvCxnSpPr>
            <p:cNvPr id="32" name="Connettore diritto 31"/>
            <p:cNvCxnSpPr/>
            <p:nvPr/>
          </p:nvCxnSpPr>
          <p:spPr>
            <a:xfrm>
              <a:off x="5256233" y="1387447"/>
              <a:ext cx="1568" cy="616790"/>
            </a:xfrm>
            <a:prstGeom prst="line">
              <a:avLst/>
            </a:prstGeom>
            <a:ln w="571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3" name="Connettore diritto 32"/>
            <p:cNvCxnSpPr/>
            <p:nvPr/>
          </p:nvCxnSpPr>
          <p:spPr>
            <a:xfrm>
              <a:off x="5257800" y="2004236"/>
              <a:ext cx="243565" cy="395"/>
            </a:xfrm>
            <a:prstGeom prst="line">
              <a:avLst/>
            </a:prstGeom>
            <a:ln w="571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grpSp>
      <p:grpSp>
        <p:nvGrpSpPr>
          <p:cNvPr id="34" name="Gruppo 33"/>
          <p:cNvGrpSpPr/>
          <p:nvPr/>
        </p:nvGrpSpPr>
        <p:grpSpPr>
          <a:xfrm>
            <a:off x="9153871" y="2079266"/>
            <a:ext cx="245132" cy="795131"/>
            <a:chOff x="5256233" y="1387447"/>
            <a:chExt cx="245132" cy="617184"/>
          </a:xfrm>
        </p:grpSpPr>
        <p:cxnSp>
          <p:nvCxnSpPr>
            <p:cNvPr id="36" name="Connettore diritto 35"/>
            <p:cNvCxnSpPr/>
            <p:nvPr/>
          </p:nvCxnSpPr>
          <p:spPr>
            <a:xfrm>
              <a:off x="5256233" y="1387447"/>
              <a:ext cx="1568" cy="616790"/>
            </a:xfrm>
            <a:prstGeom prst="line">
              <a:avLst/>
            </a:prstGeom>
            <a:ln w="571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7" name="Connettore diritto 36"/>
            <p:cNvCxnSpPr/>
            <p:nvPr/>
          </p:nvCxnSpPr>
          <p:spPr>
            <a:xfrm>
              <a:off x="5257800" y="2004236"/>
              <a:ext cx="243565" cy="395"/>
            </a:xfrm>
            <a:prstGeom prst="line">
              <a:avLst/>
            </a:prstGeom>
            <a:ln w="571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grpSp>
      <p:sp>
        <p:nvSpPr>
          <p:cNvPr id="38" name="CasellaDiTesto 37"/>
          <p:cNvSpPr txBox="1"/>
          <p:nvPr/>
        </p:nvSpPr>
        <p:spPr>
          <a:xfrm>
            <a:off x="9903127" y="3867983"/>
            <a:ext cx="2093934" cy="369332"/>
          </a:xfrm>
          <a:prstGeom prst="rect">
            <a:avLst/>
          </a:prstGeom>
          <a:noFill/>
        </p:spPr>
        <p:txBody>
          <a:bodyPr wrap="square" rtlCol="0">
            <a:spAutoFit/>
          </a:bodyPr>
          <a:lstStyle/>
          <a:p>
            <a:r>
              <a:rPr lang="it-IT" b="1" dirty="0" smtClean="0">
                <a:solidFill>
                  <a:srgbClr val="FF0000"/>
                </a:solidFill>
                <a:latin typeface="Calibri" panose="020F0502020204030204" pitchFamily="34" charset="0"/>
                <a:cs typeface="Calibri" panose="020F0502020204030204" pitchFamily="34" charset="0"/>
              </a:rPr>
              <a:t>MOTORI ROTATIVI</a:t>
            </a:r>
            <a:endParaRPr lang="it-IT" dirty="0" smtClean="0">
              <a:latin typeface="Calibri" panose="020F0502020204030204" pitchFamily="34" charset="0"/>
              <a:cs typeface="Calibri" panose="020F0502020204030204" pitchFamily="34" charset="0"/>
            </a:endParaRPr>
          </a:p>
        </p:txBody>
      </p:sp>
      <p:sp>
        <p:nvSpPr>
          <p:cNvPr id="44" name="CasellaDiTesto 43"/>
          <p:cNvSpPr txBox="1"/>
          <p:nvPr/>
        </p:nvSpPr>
        <p:spPr>
          <a:xfrm>
            <a:off x="9917303" y="4690233"/>
            <a:ext cx="2093934" cy="646331"/>
          </a:xfrm>
          <a:prstGeom prst="rect">
            <a:avLst/>
          </a:prstGeom>
          <a:noFill/>
        </p:spPr>
        <p:txBody>
          <a:bodyPr wrap="square" rtlCol="0">
            <a:spAutoFit/>
          </a:bodyPr>
          <a:lstStyle/>
          <a:p>
            <a:r>
              <a:rPr lang="it-IT" b="1" dirty="0" smtClean="0">
                <a:solidFill>
                  <a:srgbClr val="FF0000"/>
                </a:solidFill>
                <a:latin typeface="Calibri" panose="020F0502020204030204" pitchFamily="34" charset="0"/>
                <a:cs typeface="Calibri" panose="020F0502020204030204" pitchFamily="34" charset="0"/>
              </a:rPr>
              <a:t>MOTORI A GAS</a:t>
            </a:r>
          </a:p>
          <a:p>
            <a:r>
              <a:rPr lang="it-IT" b="1" dirty="0" smtClean="0">
                <a:solidFill>
                  <a:srgbClr val="FF0000"/>
                </a:solidFill>
                <a:latin typeface="Calibri" panose="020F0502020204030204" pitchFamily="34" charset="0"/>
                <a:cs typeface="Calibri" panose="020F0502020204030204" pitchFamily="34" charset="0"/>
              </a:rPr>
              <a:t>O TURBO GAS</a:t>
            </a:r>
            <a:endParaRPr lang="it-IT" dirty="0" smtClean="0">
              <a:latin typeface="Calibri" panose="020F0502020204030204" pitchFamily="34" charset="0"/>
              <a:cs typeface="Calibri" panose="020F0502020204030204" pitchFamily="34" charset="0"/>
            </a:endParaRPr>
          </a:p>
        </p:txBody>
      </p:sp>
      <p:sp>
        <p:nvSpPr>
          <p:cNvPr id="45" name="Ovale 44"/>
          <p:cNvSpPr/>
          <p:nvPr/>
        </p:nvSpPr>
        <p:spPr>
          <a:xfrm>
            <a:off x="9602742" y="4733081"/>
            <a:ext cx="241052"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Ovale 45"/>
          <p:cNvSpPr/>
          <p:nvPr/>
        </p:nvSpPr>
        <p:spPr>
          <a:xfrm>
            <a:off x="9616919" y="3939184"/>
            <a:ext cx="241052"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7" name="Gruppo 46"/>
          <p:cNvGrpSpPr/>
          <p:nvPr/>
        </p:nvGrpSpPr>
        <p:grpSpPr>
          <a:xfrm>
            <a:off x="9145985" y="3264619"/>
            <a:ext cx="245132" cy="795131"/>
            <a:chOff x="5256233" y="1387447"/>
            <a:chExt cx="245132" cy="617184"/>
          </a:xfrm>
        </p:grpSpPr>
        <p:cxnSp>
          <p:nvCxnSpPr>
            <p:cNvPr id="48" name="Connettore diritto 47"/>
            <p:cNvCxnSpPr/>
            <p:nvPr/>
          </p:nvCxnSpPr>
          <p:spPr>
            <a:xfrm>
              <a:off x="5256233" y="1387447"/>
              <a:ext cx="1568" cy="616790"/>
            </a:xfrm>
            <a:prstGeom prst="line">
              <a:avLst/>
            </a:prstGeom>
            <a:ln w="571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49" name="Connettore diritto 48"/>
            <p:cNvCxnSpPr/>
            <p:nvPr/>
          </p:nvCxnSpPr>
          <p:spPr>
            <a:xfrm>
              <a:off x="5257800" y="2004236"/>
              <a:ext cx="243565" cy="395"/>
            </a:xfrm>
            <a:prstGeom prst="line">
              <a:avLst/>
            </a:prstGeom>
            <a:ln w="571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grpSp>
      <p:grpSp>
        <p:nvGrpSpPr>
          <p:cNvPr id="53" name="Gruppo 52"/>
          <p:cNvGrpSpPr/>
          <p:nvPr/>
        </p:nvGrpSpPr>
        <p:grpSpPr>
          <a:xfrm>
            <a:off x="9157150" y="4110351"/>
            <a:ext cx="245132" cy="795131"/>
            <a:chOff x="5256233" y="1387447"/>
            <a:chExt cx="245132" cy="617184"/>
          </a:xfrm>
        </p:grpSpPr>
        <p:cxnSp>
          <p:nvCxnSpPr>
            <p:cNvPr id="54" name="Connettore diritto 53"/>
            <p:cNvCxnSpPr/>
            <p:nvPr/>
          </p:nvCxnSpPr>
          <p:spPr>
            <a:xfrm>
              <a:off x="5256233" y="1387447"/>
              <a:ext cx="1568" cy="616790"/>
            </a:xfrm>
            <a:prstGeom prst="line">
              <a:avLst/>
            </a:prstGeom>
            <a:ln w="571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55" name="Connettore diritto 54"/>
            <p:cNvCxnSpPr/>
            <p:nvPr/>
          </p:nvCxnSpPr>
          <p:spPr>
            <a:xfrm>
              <a:off x="5257800" y="2004236"/>
              <a:ext cx="243565" cy="395"/>
            </a:xfrm>
            <a:prstGeom prst="line">
              <a:avLst/>
            </a:prstGeom>
            <a:ln w="571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113731968"/>
      </p:ext>
    </p:ext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584521" y="1100594"/>
            <a:ext cx="2434724" cy="514351"/>
          </a:xfrm>
        </p:spPr>
        <p:txBody>
          <a:bodyPr>
            <a:normAutofit fontScale="90000"/>
          </a:bodyPr>
          <a:lstStyle/>
          <a:p>
            <a:r>
              <a:rPr lang="it-IT" dirty="0" smtClean="0"/>
              <a:t>Le macchine a vapore</a:t>
            </a:r>
            <a:endParaRPr lang="it-IT" dirty="0"/>
          </a:p>
        </p:txBody>
      </p:sp>
      <p:sp>
        <p:nvSpPr>
          <p:cNvPr id="5" name="Rettangolo 4"/>
          <p:cNvSpPr/>
          <p:nvPr/>
        </p:nvSpPr>
        <p:spPr>
          <a:xfrm>
            <a:off x="359556" y="1870356"/>
            <a:ext cx="6636467" cy="1815882"/>
          </a:xfrm>
          <a:prstGeom prst="rect">
            <a:avLst/>
          </a:prstGeom>
        </p:spPr>
        <p:txBody>
          <a:bodyPr wrap="square">
            <a:spAutoFit/>
          </a:bodyPr>
          <a:lstStyle/>
          <a:p>
            <a:r>
              <a:rPr lang="it-IT" sz="1600" dirty="0">
                <a:latin typeface="Calibri" panose="020F0502020204030204" pitchFamily="34" charset="0"/>
                <a:cs typeface="Calibri" panose="020F0502020204030204" pitchFamily="34" charset="0"/>
              </a:rPr>
              <a:t>La macchina a vapore è un sistema </a:t>
            </a:r>
            <a:r>
              <a:rPr lang="it-IT" sz="1600" dirty="0" smtClean="0">
                <a:latin typeface="Calibri" panose="020F0502020204030204" pitchFamily="34" charset="0"/>
                <a:cs typeface="Calibri" panose="020F0502020204030204" pitchFamily="34" charset="0"/>
              </a:rPr>
              <a:t>costruito per </a:t>
            </a:r>
            <a:r>
              <a:rPr lang="it-IT" sz="1600" dirty="0">
                <a:latin typeface="Calibri" panose="020F0502020204030204" pitchFamily="34" charset="0"/>
                <a:cs typeface="Calibri" panose="020F0502020204030204" pitchFamily="34" charset="0"/>
              </a:rPr>
              <a:t>produrre lavoro </a:t>
            </a:r>
            <a:r>
              <a:rPr lang="it-IT" sz="1600" dirty="0" smtClean="0">
                <a:latin typeface="Calibri" panose="020F0502020204030204" pitchFamily="34" charset="0"/>
                <a:cs typeface="Calibri" panose="020F0502020204030204" pitchFamily="34" charset="0"/>
              </a:rPr>
              <a:t>meccanico, convertendo </a:t>
            </a:r>
            <a:r>
              <a:rPr lang="it-IT" sz="1600" b="1" dirty="0" smtClean="0">
                <a:solidFill>
                  <a:srgbClr val="FF0000"/>
                </a:solidFill>
                <a:latin typeface="Calibri" panose="020F0502020204030204" pitchFamily="34" charset="0"/>
                <a:cs typeface="Calibri" panose="020F0502020204030204" pitchFamily="34" charset="0"/>
              </a:rPr>
              <a:t>l’energia termica </a:t>
            </a:r>
            <a:r>
              <a:rPr lang="it-IT" sz="1600" dirty="0" smtClean="0">
                <a:latin typeface="Calibri" panose="020F0502020204030204" pitchFamily="34" charset="0"/>
                <a:cs typeface="Calibri" panose="020F0502020204030204" pitchFamily="34" charset="0"/>
              </a:rPr>
              <a:t>prodotta </a:t>
            </a:r>
            <a:r>
              <a:rPr lang="it-IT" sz="1600" b="1" dirty="0" smtClean="0">
                <a:solidFill>
                  <a:srgbClr val="FF0000"/>
                </a:solidFill>
                <a:latin typeface="Calibri" panose="020F0502020204030204" pitchFamily="34" charset="0"/>
                <a:cs typeface="Calibri" panose="020F0502020204030204" pitchFamily="34" charset="0"/>
              </a:rPr>
              <a:t>dall’ebollizione del acqua </a:t>
            </a:r>
            <a:r>
              <a:rPr lang="it-IT" sz="1600" dirty="0" smtClean="0">
                <a:latin typeface="Calibri" panose="020F0502020204030204" pitchFamily="34" charset="0"/>
                <a:cs typeface="Calibri" panose="020F0502020204030204" pitchFamily="34" charset="0"/>
              </a:rPr>
              <a:t>contenuta all’interno di un recipiente metallico a tenuta stagna (chiuso).</a:t>
            </a:r>
          </a:p>
          <a:p>
            <a:r>
              <a:rPr lang="it-IT" sz="1600" dirty="0" smtClean="0">
                <a:latin typeface="Calibri" panose="020F0502020204030204" pitchFamily="34" charset="0"/>
                <a:cs typeface="Calibri" panose="020F0502020204030204" pitchFamily="34" charset="0"/>
              </a:rPr>
              <a:t>La Sorgente di calore porta ad ebollizione una certa quantità d’acqua producendo calore che si espande premendo sulle pareti del contenitore, la pressione prodotta viene convogliata con tecniche diverse mettendo in movimento un pistone(prima) e di una turbina (oggi).</a:t>
            </a:r>
          </a:p>
        </p:txBody>
      </p:sp>
      <p:sp>
        <p:nvSpPr>
          <p:cNvPr id="7" name="Rettangolo 6"/>
          <p:cNvSpPr/>
          <p:nvPr/>
        </p:nvSpPr>
        <p:spPr>
          <a:xfrm>
            <a:off x="345538" y="3696730"/>
            <a:ext cx="6590100" cy="830997"/>
          </a:xfrm>
          <a:prstGeom prst="rect">
            <a:avLst/>
          </a:prstGeom>
        </p:spPr>
        <p:txBody>
          <a:bodyPr wrap="square">
            <a:spAutoFit/>
          </a:bodyPr>
          <a:lstStyle/>
          <a:p>
            <a:r>
              <a:rPr lang="it-IT" sz="1600" dirty="0" smtClean="0">
                <a:latin typeface="Calibri" panose="020F0502020204030204" pitchFamily="34" charset="0"/>
                <a:cs typeface="Calibri" panose="020F0502020204030204" pitchFamily="34" charset="0"/>
              </a:rPr>
              <a:t>Nelle macchine a pistone la quantità di energia termica effettivamente trasformata in lavoro meccanico è particolarmente bassa; il vantaggio risiede nel fatto che è possibile usare qualunque combustibile o fonte di calore </a:t>
            </a:r>
            <a:endParaRPr lang="it-IT" sz="1600" dirty="0"/>
          </a:p>
        </p:txBody>
      </p:sp>
      <p:sp>
        <p:nvSpPr>
          <p:cNvPr id="3" name="CasellaDiTesto 2"/>
          <p:cNvSpPr txBox="1"/>
          <p:nvPr/>
        </p:nvSpPr>
        <p:spPr>
          <a:xfrm>
            <a:off x="3073984" y="680075"/>
            <a:ext cx="3765666" cy="1077218"/>
          </a:xfrm>
          <a:prstGeom prst="rect">
            <a:avLst/>
          </a:prstGeom>
          <a:noFill/>
        </p:spPr>
        <p:txBody>
          <a:bodyPr wrap="square" rtlCol="0">
            <a:spAutoFit/>
          </a:bodyPr>
          <a:lstStyle/>
          <a:p>
            <a:r>
              <a:rPr lang="it-IT" sz="1600" dirty="0" smtClean="0">
                <a:solidFill>
                  <a:schemeClr val="bg1"/>
                </a:solidFill>
                <a:latin typeface="Calibri" panose="020F0502020204030204" pitchFamily="34" charset="0"/>
                <a:cs typeface="Calibri" panose="020F0502020204030204" pitchFamily="34" charset="0"/>
              </a:rPr>
              <a:t>Primo motore moderno , realizzato in ferro. Funziona con vapore prodotto in una grande caldaia, in uso nelle fabbriche dell’800 in sostituzione della ruota idraulica</a:t>
            </a:r>
            <a:endParaRPr lang="it-IT" sz="1600" dirty="0">
              <a:solidFill>
                <a:schemeClr val="bg1"/>
              </a:solidFill>
              <a:latin typeface="Calibri" panose="020F0502020204030204" pitchFamily="34" charset="0"/>
              <a:cs typeface="Calibri" panose="020F0502020204030204" pitchFamily="34" charset="0"/>
            </a:endParaRPr>
          </a:p>
        </p:txBody>
      </p:sp>
      <p:sp>
        <p:nvSpPr>
          <p:cNvPr id="10" name="Rettangolo 9"/>
          <p:cNvSpPr/>
          <p:nvPr/>
        </p:nvSpPr>
        <p:spPr>
          <a:xfrm>
            <a:off x="357246" y="4581119"/>
            <a:ext cx="6750919" cy="1446550"/>
          </a:xfrm>
          <a:prstGeom prst="rect">
            <a:avLst/>
          </a:prstGeom>
        </p:spPr>
        <p:txBody>
          <a:bodyPr wrap="square">
            <a:spAutoFit/>
          </a:bodyPr>
          <a:lstStyle/>
          <a:p>
            <a:r>
              <a:rPr lang="it-IT" sz="2400" b="1" dirty="0" smtClean="0">
                <a:solidFill>
                  <a:srgbClr val="FF0000"/>
                </a:solidFill>
                <a:latin typeface="Calibri" panose="020F0502020204030204" pitchFamily="34" charset="0"/>
                <a:cs typeface="Calibri" panose="020F0502020204030204" pitchFamily="34" charset="0"/>
              </a:rPr>
              <a:t>IL MOTORE A VAPORE </a:t>
            </a:r>
            <a:r>
              <a:rPr lang="it-IT" sz="1600" dirty="0" smtClean="0">
                <a:latin typeface="Calibri" panose="020F0502020204030204" pitchFamily="34" charset="0"/>
                <a:cs typeface="Calibri" panose="020F0502020204030204" pitchFamily="34" charset="0"/>
              </a:rPr>
              <a:t>è stato il primo motore moderno, tutto in ferro. Funziona con il vapore prodotto in una grande c ed è stata usata nelle fabbriche  (dall’ottocento) in sostituzione della ruota idraulica. La macchina faceva girare un lungo </a:t>
            </a:r>
            <a:r>
              <a:rPr lang="it-IT" sz="1600" dirty="0" err="1" smtClean="0">
                <a:latin typeface="Calibri" panose="020F0502020204030204" pitchFamily="34" charset="0"/>
                <a:cs typeface="Calibri" panose="020F0502020204030204" pitchFamily="34" charset="0"/>
              </a:rPr>
              <a:t>alvero</a:t>
            </a:r>
            <a:r>
              <a:rPr lang="it-IT" sz="1600" dirty="0" smtClean="0">
                <a:latin typeface="Calibri" panose="020F0502020204030204" pitchFamily="34" charset="0"/>
                <a:cs typeface="Calibri" panose="020F0502020204030204" pitchFamily="34" charset="0"/>
              </a:rPr>
              <a:t> di trasmissione che entrava nella fabbrica e trasmetteva il movimento alle macchine motrici.</a:t>
            </a:r>
          </a:p>
        </p:txBody>
      </p:sp>
      <p:pic>
        <p:nvPicPr>
          <p:cNvPr id="1026" name="Picture 2" descr="Il Pensiero Di Marx Feuerbach Schopenhauer Kierkegaard - Lesson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826" y="3519464"/>
            <a:ext cx="4773284" cy="3235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F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0476" y="303422"/>
            <a:ext cx="4714875"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413747"/>
      </p:ext>
    </p:ext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805384" y="224760"/>
            <a:ext cx="2681875" cy="10412086"/>
          </a:xfrm>
          <a:prstGeom prst="rect">
            <a:avLst/>
          </a:prstGeom>
        </p:spPr>
      </p:pic>
      <p:sp>
        <p:nvSpPr>
          <p:cNvPr id="4" name="Titolo 1"/>
          <p:cNvSpPr>
            <a:spLocks noGrp="1"/>
          </p:cNvSpPr>
          <p:nvPr>
            <p:ph type="title"/>
          </p:nvPr>
        </p:nvSpPr>
        <p:spPr>
          <a:xfrm>
            <a:off x="501279" y="658097"/>
            <a:ext cx="2607952" cy="562973"/>
          </a:xfrm>
        </p:spPr>
        <p:txBody>
          <a:bodyPr>
            <a:noAutofit/>
          </a:bodyPr>
          <a:lstStyle/>
          <a:p>
            <a:r>
              <a:rPr lang="it-IT" sz="4000" dirty="0" smtClean="0">
                <a:cs typeface="Calibri" panose="020F0502020204030204" pitchFamily="34" charset="0"/>
              </a:rPr>
              <a:t>MOTORI</a:t>
            </a:r>
            <a:endParaRPr lang="it-IT" sz="4000" dirty="0">
              <a:cs typeface="Calibri" panose="020F0502020204030204" pitchFamily="34" charset="0"/>
            </a:endParaRPr>
          </a:p>
        </p:txBody>
      </p:sp>
      <p:sp>
        <p:nvSpPr>
          <p:cNvPr id="8" name="Rettangolo 7"/>
          <p:cNvSpPr/>
          <p:nvPr/>
        </p:nvSpPr>
        <p:spPr>
          <a:xfrm>
            <a:off x="3295974" y="751089"/>
            <a:ext cx="4150880" cy="369332"/>
          </a:xfrm>
          <a:prstGeom prst="rect">
            <a:avLst/>
          </a:prstGeom>
        </p:spPr>
        <p:txBody>
          <a:bodyPr wrap="none">
            <a:spAutoFit/>
          </a:bodyPr>
          <a:lstStyle/>
          <a:p>
            <a:r>
              <a:rPr lang="it-IT" b="1" dirty="0" smtClean="0">
                <a:solidFill>
                  <a:srgbClr val="16DADA"/>
                </a:solidFill>
                <a:latin typeface="Calibri" panose="020F0502020204030204" pitchFamily="34" charset="0"/>
                <a:cs typeface="Calibri" panose="020F0502020204030204" pitchFamily="34" charset="0"/>
              </a:rPr>
              <a:t>COME FUNZIONA UN MOTORE A VAPORE</a:t>
            </a:r>
            <a:endParaRPr lang="it-IT" b="1" dirty="0">
              <a:solidFill>
                <a:srgbClr val="16DADA"/>
              </a:solidFill>
              <a:latin typeface="Calibri" panose="020F0502020204030204" pitchFamily="34" charset="0"/>
              <a:cs typeface="Calibri" panose="020F0502020204030204" pitchFamily="34" charset="0"/>
            </a:endParaRPr>
          </a:p>
        </p:txBody>
      </p:sp>
      <p:sp>
        <p:nvSpPr>
          <p:cNvPr id="11" name="Rettangolo 10"/>
          <p:cNvSpPr/>
          <p:nvPr/>
        </p:nvSpPr>
        <p:spPr>
          <a:xfrm>
            <a:off x="439947" y="1101798"/>
            <a:ext cx="7341080" cy="3108543"/>
          </a:xfrm>
          <a:prstGeom prst="rect">
            <a:avLst/>
          </a:prstGeom>
          <a:solidFill>
            <a:schemeClr val="bg1"/>
          </a:solidFill>
        </p:spPr>
        <p:txBody>
          <a:bodyPr wrap="square">
            <a:spAutoFit/>
          </a:bodyPr>
          <a:lstStyle/>
          <a:p>
            <a:pPr marL="342900" indent="-342900">
              <a:buFont typeface="+mj-lt"/>
              <a:buAutoNum type="arabicPeriod"/>
            </a:pPr>
            <a:r>
              <a:rPr lang="it-IT" sz="1400" b="1" dirty="0" smtClean="0">
                <a:solidFill>
                  <a:srgbClr val="FF0000"/>
                </a:solidFill>
                <a:latin typeface="Calibri" panose="020F0502020204030204" pitchFamily="34" charset="0"/>
                <a:cs typeface="Calibri" panose="020F0502020204030204" pitchFamily="34" charset="0"/>
              </a:rPr>
              <a:t>Entrata</a:t>
            </a:r>
            <a:r>
              <a:rPr lang="it-IT" sz="1400" dirty="0" smtClean="0">
                <a:latin typeface="Calibri" panose="020F0502020204030204" pitchFamily="34" charset="0"/>
                <a:cs typeface="Calibri" panose="020F0502020204030204" pitchFamily="34" charset="0"/>
              </a:rPr>
              <a:t> – il vapore ad alta pressione entra nel motore</a:t>
            </a:r>
          </a:p>
          <a:p>
            <a:pPr marL="342900" indent="-342900">
              <a:buFont typeface="+mj-lt"/>
              <a:buAutoNum type="arabicPeriod"/>
            </a:pPr>
            <a:r>
              <a:rPr lang="it-IT" sz="1400" b="1" dirty="0" smtClean="0">
                <a:solidFill>
                  <a:srgbClr val="FF0000"/>
                </a:solidFill>
                <a:latin typeface="Calibri" panose="020F0502020204030204" pitchFamily="34" charset="0"/>
                <a:cs typeface="Calibri" panose="020F0502020204030204" pitchFamily="34" charset="0"/>
              </a:rPr>
              <a:t>Cassetto</a:t>
            </a:r>
            <a:r>
              <a:rPr lang="it-IT" sz="1400" dirty="0" smtClean="0">
                <a:latin typeface="Calibri" panose="020F0502020204030204" pitchFamily="34" charset="0"/>
                <a:cs typeface="Calibri" panose="020F0502020204030204" pitchFamily="34" charset="0"/>
              </a:rPr>
              <a:t> </a:t>
            </a:r>
            <a:r>
              <a:rPr lang="it-IT" sz="1400" b="1" dirty="0" smtClean="0">
                <a:solidFill>
                  <a:srgbClr val="FF0000"/>
                </a:solidFill>
                <a:latin typeface="Calibri" panose="020F0502020204030204" pitchFamily="34" charset="0"/>
                <a:cs typeface="Calibri" panose="020F0502020204030204" pitchFamily="34" charset="0"/>
              </a:rPr>
              <a:t>di distribuzione </a:t>
            </a:r>
            <a:r>
              <a:rPr lang="it-IT" sz="1400" dirty="0" smtClean="0">
                <a:latin typeface="Calibri" panose="020F0502020204030204" pitchFamily="34" charset="0"/>
                <a:cs typeface="Calibri" panose="020F0502020204030204" pitchFamily="34" charset="0"/>
              </a:rPr>
              <a:t>(elemento in </a:t>
            </a:r>
            <a:r>
              <a:rPr lang="it-IT" sz="1400" b="1" dirty="0" smtClean="0">
                <a:solidFill>
                  <a:schemeClr val="accent2"/>
                </a:solidFill>
                <a:latin typeface="Calibri" panose="020F0502020204030204" pitchFamily="34" charset="0"/>
                <a:cs typeface="Calibri" panose="020F0502020204030204" pitchFamily="34" charset="0"/>
              </a:rPr>
              <a:t>arancione</a:t>
            </a:r>
            <a:r>
              <a:rPr lang="it-IT" sz="1400" dirty="0" smtClean="0">
                <a:latin typeface="Calibri" panose="020F0502020204030204" pitchFamily="34" charset="0"/>
                <a:cs typeface="Calibri" panose="020F0502020204030204" pitchFamily="34" charset="0"/>
              </a:rPr>
              <a:t>) – Apre e chiude le luci (aperture) in cui passa il vapore</a:t>
            </a:r>
          </a:p>
          <a:p>
            <a:pPr marL="342900" indent="-342900">
              <a:buFont typeface="+mj-lt"/>
              <a:buAutoNum type="arabicPeriod"/>
            </a:pPr>
            <a:r>
              <a:rPr lang="it-IT" sz="1400" b="1" dirty="0" smtClean="0">
                <a:solidFill>
                  <a:srgbClr val="FF0000"/>
                </a:solidFill>
                <a:latin typeface="Calibri" panose="020F0502020204030204" pitchFamily="34" charset="0"/>
                <a:cs typeface="Calibri" panose="020F0502020204030204" pitchFamily="34" charset="0"/>
              </a:rPr>
              <a:t>Luce destra </a:t>
            </a:r>
            <a:r>
              <a:rPr lang="it-IT" sz="1400" dirty="0" smtClean="0">
                <a:latin typeface="Calibri" panose="020F0502020204030204" pitchFamily="34" charset="0"/>
                <a:cs typeface="Calibri" panose="020F0502020204030204" pitchFamily="34" charset="0"/>
              </a:rPr>
              <a:t>– lasciata aperta dal cassetto, fa entrare il vapore nel cilindro dalla parte destra.</a:t>
            </a:r>
          </a:p>
          <a:p>
            <a:pPr marL="342900" indent="-342900">
              <a:buFont typeface="+mj-lt"/>
              <a:buAutoNum type="arabicPeriod"/>
            </a:pPr>
            <a:r>
              <a:rPr lang="it-IT" sz="1400" b="1" dirty="0" smtClean="0">
                <a:solidFill>
                  <a:srgbClr val="FF0000"/>
                </a:solidFill>
                <a:latin typeface="Calibri" panose="020F0502020204030204" pitchFamily="34" charset="0"/>
                <a:cs typeface="Calibri" panose="020F0502020204030204" pitchFamily="34" charset="0"/>
              </a:rPr>
              <a:t>Cilindro</a:t>
            </a:r>
            <a:r>
              <a:rPr lang="it-IT" sz="1400" dirty="0" smtClean="0">
                <a:latin typeface="Calibri" panose="020F0502020204030204" pitchFamily="34" charset="0"/>
                <a:cs typeface="Calibri" panose="020F0502020204030204" pitchFamily="34" charset="0"/>
              </a:rPr>
              <a:t> – al suo interno scorre lo stantuffo.</a:t>
            </a:r>
          </a:p>
          <a:p>
            <a:pPr marL="342900" indent="-342900">
              <a:buFont typeface="+mj-lt"/>
              <a:buAutoNum type="arabicPeriod"/>
            </a:pPr>
            <a:r>
              <a:rPr lang="it-IT" sz="1400" b="1" dirty="0" smtClean="0">
                <a:solidFill>
                  <a:srgbClr val="FF0000"/>
                </a:solidFill>
                <a:latin typeface="Calibri" panose="020F0502020204030204" pitchFamily="34" charset="0"/>
                <a:cs typeface="Calibri" panose="020F0502020204030204" pitchFamily="34" charset="0"/>
              </a:rPr>
              <a:t>Stantuffo</a:t>
            </a:r>
            <a:r>
              <a:rPr lang="it-IT" sz="1400" dirty="0" smtClean="0">
                <a:latin typeface="Calibri" panose="020F0502020204030204" pitchFamily="34" charset="0"/>
                <a:cs typeface="Calibri" panose="020F0502020204030204" pitchFamily="34" charset="0"/>
              </a:rPr>
              <a:t> - viene spinto dal vapore verso sinistra(essendo la luce destra aperta).</a:t>
            </a:r>
          </a:p>
          <a:p>
            <a:pPr marL="342900" indent="-342900">
              <a:buFont typeface="+mj-lt"/>
              <a:buAutoNum type="arabicPeriod"/>
            </a:pPr>
            <a:r>
              <a:rPr lang="it-IT" sz="1400" b="1" dirty="0" smtClean="0">
                <a:solidFill>
                  <a:srgbClr val="FF0000"/>
                </a:solidFill>
                <a:latin typeface="Calibri" panose="020F0502020204030204" pitchFamily="34" charset="0"/>
                <a:cs typeface="Calibri" panose="020F0502020204030204" pitchFamily="34" charset="0"/>
              </a:rPr>
              <a:t>Uscita vapore </a:t>
            </a:r>
            <a:r>
              <a:rPr lang="it-IT" sz="1400" dirty="0" smtClean="0">
                <a:latin typeface="Calibri" panose="020F0502020204030204" pitchFamily="34" charset="0"/>
                <a:cs typeface="Calibri" panose="020F0502020204030204" pitchFamily="34" charset="0"/>
              </a:rPr>
              <a:t>– il vapore esausto (verde), spinto dallo stantuffo, esce fuori dal cilindro.</a:t>
            </a:r>
          </a:p>
          <a:p>
            <a:pPr marL="342900" indent="-342900">
              <a:buFont typeface="+mj-lt"/>
              <a:buAutoNum type="arabicPeriod"/>
            </a:pPr>
            <a:r>
              <a:rPr lang="it-IT" sz="1400" b="1" dirty="0" smtClean="0">
                <a:solidFill>
                  <a:srgbClr val="FF0000"/>
                </a:solidFill>
                <a:latin typeface="Calibri" panose="020F0502020204030204" pitchFamily="34" charset="0"/>
                <a:cs typeface="Calibri" panose="020F0502020204030204" pitchFamily="34" charset="0"/>
              </a:rPr>
              <a:t>Biella</a:t>
            </a:r>
            <a:r>
              <a:rPr lang="it-IT" sz="1400" dirty="0" smtClean="0">
                <a:latin typeface="Calibri" panose="020F0502020204030204" pitchFamily="34" charset="0"/>
                <a:cs typeface="Calibri" panose="020F0502020204030204" pitchFamily="34" charset="0"/>
              </a:rPr>
              <a:t> – Collega lo stantuffo con la manovella.</a:t>
            </a:r>
          </a:p>
          <a:p>
            <a:pPr marL="342900" indent="-342900">
              <a:buFont typeface="+mj-lt"/>
              <a:buAutoNum type="arabicPeriod"/>
            </a:pPr>
            <a:r>
              <a:rPr lang="it-IT" sz="1400" b="1" dirty="0" smtClean="0">
                <a:solidFill>
                  <a:srgbClr val="FF0000"/>
                </a:solidFill>
                <a:latin typeface="Calibri" panose="020F0502020204030204" pitchFamily="34" charset="0"/>
                <a:cs typeface="Calibri" panose="020F0502020204030204" pitchFamily="34" charset="0"/>
              </a:rPr>
              <a:t>Manovella</a:t>
            </a:r>
            <a:r>
              <a:rPr lang="it-IT" sz="1400" dirty="0" smtClean="0">
                <a:latin typeface="Calibri" panose="020F0502020204030204" pitchFamily="34" charset="0"/>
                <a:cs typeface="Calibri" panose="020F0502020204030204" pitchFamily="34" charset="0"/>
              </a:rPr>
              <a:t> – Spinta dalla biella, mette in rotazione l’albero motore.</a:t>
            </a:r>
          </a:p>
          <a:p>
            <a:pPr marL="342900" indent="-342900">
              <a:buFont typeface="+mj-lt"/>
              <a:buAutoNum type="arabicPeriod"/>
            </a:pPr>
            <a:r>
              <a:rPr lang="it-IT" sz="1400" b="1" dirty="0" smtClean="0">
                <a:solidFill>
                  <a:srgbClr val="FF0000"/>
                </a:solidFill>
                <a:latin typeface="Calibri" panose="020F0502020204030204" pitchFamily="34" charset="0"/>
                <a:cs typeface="Calibri" panose="020F0502020204030204" pitchFamily="34" charset="0"/>
              </a:rPr>
              <a:t>Volano</a:t>
            </a:r>
            <a:r>
              <a:rPr lang="it-IT" sz="1400" dirty="0" smtClean="0">
                <a:latin typeface="Calibri" panose="020F0502020204030204" pitchFamily="34" charset="0"/>
                <a:cs typeface="Calibri" panose="020F0502020204030204" pitchFamily="34" charset="0"/>
              </a:rPr>
              <a:t> – Fissato sull’albero motore, è una ruota pesante che continua a girare per inerzia anche quando il pistone è arrivato a un'estremità del cilindro.</a:t>
            </a:r>
          </a:p>
          <a:p>
            <a:pPr marL="342900" indent="-342900">
              <a:buFont typeface="+mj-lt"/>
              <a:buAutoNum type="arabicPeriod"/>
            </a:pPr>
            <a:r>
              <a:rPr lang="it-IT" sz="1400" b="1" dirty="0" smtClean="0">
                <a:solidFill>
                  <a:srgbClr val="FF0000"/>
                </a:solidFill>
                <a:latin typeface="Calibri" panose="020F0502020204030204" pitchFamily="34" charset="0"/>
                <a:cs typeface="Calibri" panose="020F0502020204030204" pitchFamily="34" charset="0"/>
              </a:rPr>
              <a:t>Azionatore cassetto di distribuzione </a:t>
            </a:r>
            <a:r>
              <a:rPr lang="it-IT" sz="1400" dirty="0" smtClean="0">
                <a:latin typeface="Calibri" panose="020F0502020204030204" pitchFamily="34" charset="0"/>
                <a:cs typeface="Calibri" panose="020F0502020204030204" pitchFamily="34" charset="0"/>
              </a:rPr>
              <a:t>– ogni mezzo giro dell’albero apre l’altra luce.</a:t>
            </a:r>
          </a:p>
          <a:p>
            <a:pPr marL="342900" indent="-342900">
              <a:buFont typeface="+mj-lt"/>
              <a:buAutoNum type="arabicPeriod"/>
            </a:pPr>
            <a:r>
              <a:rPr lang="it-IT" sz="1400" b="1" dirty="0" smtClean="0">
                <a:solidFill>
                  <a:srgbClr val="FF0000"/>
                </a:solidFill>
                <a:latin typeface="Calibri" panose="020F0502020204030204" pitchFamily="34" charset="0"/>
                <a:cs typeface="Calibri" panose="020F0502020204030204" pitchFamily="34" charset="0"/>
              </a:rPr>
              <a:t>Luce sinistra </a:t>
            </a:r>
            <a:r>
              <a:rPr lang="it-IT" sz="1400" dirty="0" smtClean="0">
                <a:latin typeface="Calibri" panose="020F0502020204030204" pitchFamily="34" charset="0"/>
                <a:cs typeface="Calibri" panose="020F0502020204030204" pitchFamily="34" charset="0"/>
              </a:rPr>
              <a:t>– Lasciata aperta dal cassetto, fa entrare il vapore dalla parte sinistra muovendo lo stantuffo nel cilindro verso destra</a:t>
            </a:r>
          </a:p>
        </p:txBody>
      </p:sp>
      <p:pic>
        <p:nvPicPr>
          <p:cNvPr id="13" name="Picture 10" descr="https://tecnologiaduepuntozero.altervista.org/wp-content/uploads/2018/01/macchina-vapore-animat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87728" y="610621"/>
            <a:ext cx="4520838" cy="2942133"/>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p:cNvSpPr/>
          <p:nvPr/>
        </p:nvSpPr>
        <p:spPr>
          <a:xfrm>
            <a:off x="7909281" y="3644755"/>
            <a:ext cx="3882409" cy="276999"/>
          </a:xfrm>
          <a:prstGeom prst="rect">
            <a:avLst/>
          </a:prstGeom>
        </p:spPr>
        <p:txBody>
          <a:bodyPr wrap="none">
            <a:spAutoFit/>
          </a:bodyPr>
          <a:lstStyle/>
          <a:p>
            <a:r>
              <a:rPr lang="it-IT" sz="1200" b="1" dirty="0">
                <a:hlinkClick r:id="rId4"/>
              </a:rPr>
              <a:t>https://www.youtube.com/watch?v=MoNvWJyBp0Q</a:t>
            </a:r>
            <a:endParaRPr lang="it-IT" sz="1200" b="1" dirty="0"/>
          </a:p>
        </p:txBody>
      </p:sp>
    </p:spTree>
    <p:extLst>
      <p:ext uri="{BB962C8B-B14F-4D97-AF65-F5344CB8AC3E}">
        <p14:creationId xmlns:p14="http://schemas.microsoft.com/office/powerpoint/2010/main" val="3576159312"/>
      </p:ext>
    </p:ext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2968" y="712382"/>
            <a:ext cx="3097673" cy="667531"/>
          </a:xfrm>
        </p:spPr>
        <p:txBody>
          <a:bodyPr>
            <a:normAutofit fontScale="90000"/>
          </a:bodyPr>
          <a:lstStyle/>
          <a:p>
            <a:r>
              <a:rPr lang="it-IT" dirty="0" smtClean="0"/>
              <a:t>Turbine a vapore</a:t>
            </a:r>
            <a:endParaRPr lang="it-IT" dirty="0"/>
          </a:p>
        </p:txBody>
      </p:sp>
      <p:sp>
        <p:nvSpPr>
          <p:cNvPr id="4" name="Rettangolo 3"/>
          <p:cNvSpPr/>
          <p:nvPr/>
        </p:nvSpPr>
        <p:spPr>
          <a:xfrm>
            <a:off x="411125" y="1847327"/>
            <a:ext cx="3824445" cy="4524315"/>
          </a:xfrm>
          <a:prstGeom prst="rect">
            <a:avLst/>
          </a:prstGeom>
        </p:spPr>
        <p:txBody>
          <a:bodyPr wrap="square">
            <a:spAutoFit/>
          </a:bodyPr>
          <a:lstStyle/>
          <a:p>
            <a:pPr algn="just"/>
            <a:r>
              <a:rPr lang="it-IT" dirty="0" smtClean="0">
                <a:latin typeface="Calibri" panose="020F0502020204030204" pitchFamily="34" charset="0"/>
                <a:cs typeface="Calibri" panose="020F0502020204030204" pitchFamily="34" charset="0"/>
              </a:rPr>
              <a:t>La turbina a vapore ha completamente sostituito la macchina a </a:t>
            </a:r>
            <a:r>
              <a:rPr lang="it-IT" dirty="0" smtClean="0">
                <a:latin typeface="Calibri" panose="020F0502020204030204" pitchFamily="34" charset="0"/>
                <a:cs typeface="Calibri" panose="020F0502020204030204" pitchFamily="34" charset="0"/>
              </a:rPr>
              <a:t>vapore</a:t>
            </a:r>
            <a:r>
              <a:rPr lang="it-IT" dirty="0" smtClean="0">
                <a:latin typeface="Calibri" panose="020F0502020204030204" pitchFamily="34" charset="0"/>
                <a:cs typeface="Calibri" panose="020F0502020204030204" pitchFamily="34" charset="0"/>
              </a:rPr>
              <a:t>. Si tratta di una particolare macchina rotante che funziona per mezzo della forza di espansione generata dal vapore. E’ istallata nelle </a:t>
            </a:r>
            <a:r>
              <a:rPr lang="it-IT" b="1" dirty="0" smtClean="0">
                <a:solidFill>
                  <a:srgbClr val="FF0000"/>
                </a:solidFill>
                <a:latin typeface="Calibri" panose="020F0502020204030204" pitchFamily="34" charset="0"/>
                <a:cs typeface="Calibri" panose="020F0502020204030204" pitchFamily="34" charset="0"/>
              </a:rPr>
              <a:t>centrali termoelettriche  </a:t>
            </a:r>
            <a:r>
              <a:rPr lang="it-IT" dirty="0" smtClean="0">
                <a:latin typeface="Calibri" panose="020F0502020204030204" pitchFamily="34" charset="0"/>
                <a:cs typeface="Calibri" panose="020F0502020204030204" pitchFamily="34" charset="0"/>
              </a:rPr>
              <a:t>dove mantiene in rotazione gli alternatori, o sulle grandi navi come le portaerei dove fa girare le eliche. </a:t>
            </a:r>
          </a:p>
          <a:p>
            <a:pPr algn="just"/>
            <a:r>
              <a:rPr lang="it-IT" dirty="0" smtClean="0">
                <a:latin typeface="Calibri" panose="020F0502020204030204" pitchFamily="34" charset="0"/>
                <a:cs typeface="Calibri" panose="020F0502020204030204" pitchFamily="34" charset="0"/>
              </a:rPr>
              <a:t>Funziona con vapore ad alta pressione, circa 5000 atmosfere. La turbina è il motore più potente, tanto che in alcune centrali elettriche può produrre oltre 1500MW. Ogni turbina è formata da due elementi: </a:t>
            </a:r>
            <a:r>
              <a:rPr lang="it-IT" dirty="0" smtClean="0">
                <a:solidFill>
                  <a:srgbClr val="FF0000"/>
                </a:solidFill>
                <a:latin typeface="Calibri" panose="020F0502020204030204" pitchFamily="34" charset="0"/>
                <a:cs typeface="Calibri" panose="020F0502020204030204" pitchFamily="34" charset="0"/>
              </a:rPr>
              <a:t>STATORE </a:t>
            </a:r>
            <a:r>
              <a:rPr lang="it-IT" dirty="0" smtClean="0">
                <a:latin typeface="Calibri" panose="020F0502020204030204" pitchFamily="34" charset="0"/>
                <a:cs typeface="Calibri" panose="020F0502020204030204" pitchFamily="34" charset="0"/>
              </a:rPr>
              <a:t>e</a:t>
            </a:r>
            <a:r>
              <a:rPr lang="it-IT" dirty="0" smtClean="0">
                <a:solidFill>
                  <a:srgbClr val="FF0000"/>
                </a:solidFill>
                <a:latin typeface="Calibri" panose="020F0502020204030204" pitchFamily="34" charset="0"/>
                <a:cs typeface="Calibri" panose="020F0502020204030204" pitchFamily="34" charset="0"/>
              </a:rPr>
              <a:t> ROTORE  </a:t>
            </a:r>
            <a:endParaRPr lang="it-IT" dirty="0">
              <a:solidFill>
                <a:srgbClr val="FF0000"/>
              </a:solidFill>
              <a:latin typeface="Calibri" panose="020F0502020204030204" pitchFamily="34" charset="0"/>
              <a:cs typeface="Calibri" panose="020F0502020204030204" pitchFamily="34" charset="0"/>
            </a:endParaRPr>
          </a:p>
        </p:txBody>
      </p:sp>
      <p:sp>
        <p:nvSpPr>
          <p:cNvPr id="6" name="Rettangolo 5"/>
          <p:cNvSpPr/>
          <p:nvPr/>
        </p:nvSpPr>
        <p:spPr>
          <a:xfrm>
            <a:off x="4023360" y="786797"/>
            <a:ext cx="7693718" cy="830997"/>
          </a:xfrm>
          <a:prstGeom prst="rect">
            <a:avLst/>
          </a:prstGeom>
        </p:spPr>
        <p:txBody>
          <a:bodyPr wrap="square">
            <a:spAutoFit/>
          </a:bodyPr>
          <a:lstStyle/>
          <a:p>
            <a:r>
              <a:rPr lang="it-IT" sz="1600" dirty="0" smtClean="0">
                <a:solidFill>
                  <a:schemeClr val="bg1"/>
                </a:solidFill>
                <a:latin typeface="Calibri" panose="020F0502020204030204" pitchFamily="34" charset="0"/>
                <a:cs typeface="Calibri" panose="020F0502020204030204" pitchFamily="34" charset="0"/>
              </a:rPr>
              <a:t>Macchina rotante che sfrutta l’energia termica e cinetica del vapore in pressione, generato in principio da una caldaia (generatore di calore), convertendola in lavoro meccanico utile tramite una trasformazione termodinamica di espansione.  </a:t>
            </a:r>
          </a:p>
        </p:txBody>
      </p:sp>
      <p:sp>
        <p:nvSpPr>
          <p:cNvPr id="5" name="Rettangolo 4"/>
          <p:cNvSpPr/>
          <p:nvPr/>
        </p:nvSpPr>
        <p:spPr>
          <a:xfrm>
            <a:off x="6734247" y="6387527"/>
            <a:ext cx="4965398" cy="369332"/>
          </a:xfrm>
          <a:prstGeom prst="rect">
            <a:avLst/>
          </a:prstGeom>
        </p:spPr>
        <p:txBody>
          <a:bodyPr wrap="none">
            <a:spAutoFit/>
          </a:bodyPr>
          <a:lstStyle/>
          <a:p>
            <a:r>
              <a:rPr lang="it-IT" dirty="0">
                <a:hlinkClick r:id="rId2"/>
              </a:rPr>
              <a:t>https://www.youtube.com/watch?v=Fx_aRBG2A5U</a:t>
            </a:r>
            <a:endParaRPr lang="it-IT" dirty="0"/>
          </a:p>
        </p:txBody>
      </p:sp>
      <p:pic>
        <p:nvPicPr>
          <p:cNvPr id="9" name="Immagine 8"/>
          <p:cNvPicPr>
            <a:picLocks noChangeAspect="1"/>
          </p:cNvPicPr>
          <p:nvPr/>
        </p:nvPicPr>
        <p:blipFill>
          <a:blip r:embed="rId3"/>
          <a:stretch>
            <a:fillRect/>
          </a:stretch>
        </p:blipFill>
        <p:spPr>
          <a:xfrm>
            <a:off x="4228921" y="1848423"/>
            <a:ext cx="7339103" cy="4479141"/>
          </a:xfrm>
          <a:prstGeom prst="rect">
            <a:avLst/>
          </a:prstGeom>
        </p:spPr>
      </p:pic>
      <p:sp>
        <p:nvSpPr>
          <p:cNvPr id="3" name="CasellaDiTesto 2"/>
          <p:cNvSpPr txBox="1"/>
          <p:nvPr/>
        </p:nvSpPr>
        <p:spPr>
          <a:xfrm>
            <a:off x="7170821" y="6112042"/>
            <a:ext cx="4896853" cy="369332"/>
          </a:xfrm>
          <a:prstGeom prst="rect">
            <a:avLst/>
          </a:prstGeom>
          <a:noFill/>
        </p:spPr>
        <p:txBody>
          <a:bodyPr wrap="square" rtlCol="0">
            <a:spAutoFit/>
          </a:bodyPr>
          <a:lstStyle/>
          <a:p>
            <a:r>
              <a:rPr lang="it-IT" dirty="0" smtClean="0"/>
              <a:t>Come funziona una centrale termoelettrica</a:t>
            </a:r>
            <a:endParaRPr lang="it-IT" dirty="0"/>
          </a:p>
        </p:txBody>
      </p:sp>
    </p:spTree>
    <p:extLst>
      <p:ext uri="{BB962C8B-B14F-4D97-AF65-F5344CB8AC3E}">
        <p14:creationId xmlns:p14="http://schemas.microsoft.com/office/powerpoint/2010/main" val="4260586186"/>
      </p:ext>
    </p:ext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3065" y="810439"/>
            <a:ext cx="1680745" cy="645381"/>
          </a:xfrm>
        </p:spPr>
        <p:txBody>
          <a:bodyPr>
            <a:normAutofit fontScale="90000"/>
          </a:bodyPr>
          <a:lstStyle/>
          <a:p>
            <a:r>
              <a:rPr lang="it-IT" dirty="0" smtClean="0"/>
              <a:t>Turbina </a:t>
            </a:r>
            <a:br>
              <a:rPr lang="it-IT" dirty="0" smtClean="0"/>
            </a:br>
            <a:r>
              <a:rPr lang="it-IT" dirty="0" smtClean="0"/>
              <a:t>a vapore</a:t>
            </a:r>
            <a:endParaRPr lang="it-IT" dirty="0"/>
          </a:p>
        </p:txBody>
      </p:sp>
      <p:sp>
        <p:nvSpPr>
          <p:cNvPr id="4" name="Rettangolo 3"/>
          <p:cNvSpPr/>
          <p:nvPr/>
        </p:nvSpPr>
        <p:spPr>
          <a:xfrm>
            <a:off x="339509" y="1753244"/>
            <a:ext cx="3330123" cy="1569660"/>
          </a:xfrm>
          <a:prstGeom prst="rect">
            <a:avLst/>
          </a:prstGeom>
        </p:spPr>
        <p:txBody>
          <a:bodyPr wrap="square">
            <a:spAutoFit/>
          </a:bodyPr>
          <a:lstStyle/>
          <a:p>
            <a:r>
              <a:rPr lang="it-IT" sz="1600" dirty="0" smtClean="0">
                <a:solidFill>
                  <a:srgbClr val="FF0000"/>
                </a:solidFill>
                <a:latin typeface="Calibri" panose="020F0502020204030204" pitchFamily="34" charset="0"/>
                <a:cs typeface="Calibri" panose="020F0502020204030204" pitchFamily="34" charset="0"/>
              </a:rPr>
              <a:t>STATORE	</a:t>
            </a:r>
            <a:r>
              <a:rPr lang="it-IT" sz="1600" dirty="0" smtClean="0">
                <a:latin typeface="Calibri" panose="020F0502020204030204" pitchFamily="34" charset="0"/>
                <a:cs typeface="Calibri" panose="020F0502020204030204" pitchFamily="34" charset="0"/>
              </a:rPr>
              <a:t>formato da anelli affiancati che non girano, ognuno con molti ugelli da cui esce vapore.</a:t>
            </a:r>
          </a:p>
          <a:p>
            <a:r>
              <a:rPr lang="it-IT" sz="1600" dirty="0" smtClean="0">
                <a:solidFill>
                  <a:srgbClr val="FF0000"/>
                </a:solidFill>
                <a:latin typeface="Calibri" panose="020F0502020204030204" pitchFamily="34" charset="0"/>
                <a:cs typeface="Calibri" panose="020F0502020204030204" pitchFamily="34" charset="0"/>
              </a:rPr>
              <a:t>ROTORE	</a:t>
            </a:r>
            <a:r>
              <a:rPr lang="it-IT" sz="1600" dirty="0" smtClean="0">
                <a:latin typeface="Calibri" panose="020F0502020204030204" pitchFamily="34" charset="0"/>
                <a:cs typeface="Calibri" panose="020F0502020204030204" pitchFamily="34" charset="0"/>
              </a:rPr>
              <a:t>formato da due ruote affiancate che girano, ognuna provvista di molte palette</a:t>
            </a:r>
            <a:endParaRPr lang="it-IT" sz="1600" dirty="0"/>
          </a:p>
        </p:txBody>
      </p:sp>
      <p:pic>
        <p:nvPicPr>
          <p:cNvPr id="5" name="Picture 2" descr="Turbina a vapore | tecnologiaduepuntoze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3282" y="0"/>
            <a:ext cx="5967666" cy="2213811"/>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494213" y="1430970"/>
            <a:ext cx="2070952" cy="369332"/>
          </a:xfrm>
          <a:prstGeom prst="rect">
            <a:avLst/>
          </a:prstGeom>
        </p:spPr>
        <p:txBody>
          <a:bodyPr wrap="none">
            <a:spAutoFit/>
          </a:bodyPr>
          <a:lstStyle/>
          <a:p>
            <a:r>
              <a:rPr lang="it-IT" b="1" dirty="0" smtClean="0">
                <a:solidFill>
                  <a:srgbClr val="FFFF00"/>
                </a:solidFill>
                <a:latin typeface="Calibri" panose="020F0502020204030204" pitchFamily="34" charset="0"/>
                <a:cs typeface="Calibri" panose="020F0502020204030204" pitchFamily="34" charset="0"/>
              </a:rPr>
              <a:t>STATORE </a:t>
            </a:r>
            <a:r>
              <a:rPr lang="it-IT" b="1" dirty="0">
                <a:solidFill>
                  <a:srgbClr val="FFFF00"/>
                </a:solidFill>
                <a:latin typeface="Calibri" panose="020F0502020204030204" pitchFamily="34" charset="0"/>
                <a:cs typeface="Calibri" panose="020F0502020204030204" pitchFamily="34" charset="0"/>
              </a:rPr>
              <a:t>e ROTORE </a:t>
            </a:r>
            <a:endParaRPr lang="it-IT" b="1" dirty="0">
              <a:solidFill>
                <a:srgbClr val="FFFF00"/>
              </a:solidFill>
            </a:endParaRPr>
          </a:p>
        </p:txBody>
      </p:sp>
      <p:pic>
        <p:nvPicPr>
          <p:cNvPr id="7" name="Immagine 6"/>
          <p:cNvPicPr>
            <a:picLocks noChangeAspect="1"/>
          </p:cNvPicPr>
          <p:nvPr/>
        </p:nvPicPr>
        <p:blipFill>
          <a:blip r:embed="rId3"/>
          <a:stretch>
            <a:fillRect/>
          </a:stretch>
        </p:blipFill>
        <p:spPr>
          <a:xfrm>
            <a:off x="5835317" y="2013399"/>
            <a:ext cx="5942481" cy="1379505"/>
          </a:xfrm>
          <a:prstGeom prst="rect">
            <a:avLst/>
          </a:prstGeom>
        </p:spPr>
      </p:pic>
      <p:pic>
        <p:nvPicPr>
          <p:cNvPr id="8" name="Immagine 7"/>
          <p:cNvPicPr>
            <a:picLocks noChangeAspect="1"/>
          </p:cNvPicPr>
          <p:nvPr/>
        </p:nvPicPr>
        <p:blipFill>
          <a:blip r:embed="rId4"/>
          <a:stretch>
            <a:fillRect/>
          </a:stretch>
        </p:blipFill>
        <p:spPr>
          <a:xfrm>
            <a:off x="385011" y="3314768"/>
            <a:ext cx="4524439" cy="3410885"/>
          </a:xfrm>
          <a:prstGeom prst="rect">
            <a:avLst/>
          </a:prstGeom>
        </p:spPr>
      </p:pic>
      <p:pic>
        <p:nvPicPr>
          <p:cNvPr id="9" name="Immagine 8"/>
          <p:cNvPicPr>
            <a:picLocks noChangeAspect="1"/>
          </p:cNvPicPr>
          <p:nvPr/>
        </p:nvPicPr>
        <p:blipFill>
          <a:blip r:embed="rId5"/>
          <a:stretch>
            <a:fillRect/>
          </a:stretch>
        </p:blipFill>
        <p:spPr>
          <a:xfrm>
            <a:off x="4908885" y="3359726"/>
            <a:ext cx="6882062" cy="3395739"/>
          </a:xfrm>
          <a:prstGeom prst="rect">
            <a:avLst/>
          </a:prstGeom>
        </p:spPr>
      </p:pic>
      <p:pic>
        <p:nvPicPr>
          <p:cNvPr id="3" name="Immagine 2"/>
          <p:cNvPicPr>
            <a:picLocks noChangeAspect="1"/>
          </p:cNvPicPr>
          <p:nvPr/>
        </p:nvPicPr>
        <p:blipFill>
          <a:blip r:embed="rId6"/>
          <a:stretch>
            <a:fillRect/>
          </a:stretch>
        </p:blipFill>
        <p:spPr>
          <a:xfrm>
            <a:off x="3655012" y="-1"/>
            <a:ext cx="2174729" cy="3404937"/>
          </a:xfrm>
          <a:prstGeom prst="rect">
            <a:avLst/>
          </a:prstGeom>
        </p:spPr>
      </p:pic>
    </p:spTree>
    <p:extLst>
      <p:ext uri="{BB962C8B-B14F-4D97-AF65-F5344CB8AC3E}">
        <p14:creationId xmlns:p14="http://schemas.microsoft.com/office/powerpoint/2010/main" val="34628288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162925" y="565265"/>
            <a:ext cx="7873903" cy="1263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7189477" y="2308788"/>
            <a:ext cx="5002523" cy="369332"/>
          </a:xfrm>
          <a:prstGeom prst="rect">
            <a:avLst/>
          </a:prstGeom>
        </p:spPr>
        <p:txBody>
          <a:bodyPr wrap="none">
            <a:spAutoFit/>
          </a:bodyPr>
          <a:lstStyle/>
          <a:p>
            <a:r>
              <a:rPr lang="it-IT" dirty="0">
                <a:hlinkClick r:id="rId2"/>
              </a:rPr>
              <a:t>https://www.youtube.com/watch?v=1AY2cHGxMVc</a:t>
            </a:r>
            <a:endParaRPr lang="it-IT" dirty="0"/>
          </a:p>
        </p:txBody>
      </p:sp>
      <p:sp>
        <p:nvSpPr>
          <p:cNvPr id="5" name="Rettangolo 4"/>
          <p:cNvSpPr/>
          <p:nvPr/>
        </p:nvSpPr>
        <p:spPr>
          <a:xfrm>
            <a:off x="4530436" y="723405"/>
            <a:ext cx="7341816" cy="3785652"/>
          </a:xfrm>
          <a:prstGeom prst="rect">
            <a:avLst/>
          </a:prstGeom>
        </p:spPr>
        <p:txBody>
          <a:bodyPr wrap="square">
            <a:spAutoFit/>
          </a:bodyPr>
          <a:lstStyle/>
          <a:p>
            <a:pPr algn="just"/>
            <a:r>
              <a:rPr lang="it-IT" sz="1600" dirty="0">
                <a:solidFill>
                  <a:srgbClr val="0A231F"/>
                </a:solidFill>
                <a:latin typeface="Calibri" panose="020F0502020204030204" pitchFamily="34" charset="0"/>
                <a:cs typeface="Calibri" panose="020F0502020204030204" pitchFamily="34" charset="0"/>
              </a:rPr>
              <a:t>Il motore è un tipo di macchina in grado di trasformare in energia meccanica l’energia termica prodotta durante la combustione di una sostanza che brucia in una camera a volume variabile, facente parte integrante del motore stesso. </a:t>
            </a:r>
            <a:endParaRPr lang="it-IT" sz="1600" dirty="0" smtClean="0">
              <a:solidFill>
                <a:srgbClr val="0A231F"/>
              </a:solidFill>
              <a:latin typeface="Calibri" panose="020F0502020204030204" pitchFamily="34" charset="0"/>
              <a:cs typeface="Calibri" panose="020F0502020204030204" pitchFamily="34" charset="0"/>
            </a:endParaRPr>
          </a:p>
          <a:p>
            <a:pPr algn="just"/>
            <a:r>
              <a:rPr lang="it-IT" sz="1600" dirty="0" smtClean="0">
                <a:solidFill>
                  <a:srgbClr val="0A231F"/>
                </a:solidFill>
                <a:latin typeface="Calibri" panose="020F0502020204030204" pitchFamily="34" charset="0"/>
                <a:cs typeface="Calibri" panose="020F0502020204030204" pitchFamily="34" charset="0"/>
              </a:rPr>
              <a:t>Esistono </a:t>
            </a:r>
            <a:r>
              <a:rPr lang="it-IT" sz="1600" dirty="0">
                <a:solidFill>
                  <a:srgbClr val="0A231F"/>
                </a:solidFill>
                <a:latin typeface="Calibri" panose="020F0502020204030204" pitchFamily="34" charset="0"/>
                <a:cs typeface="Calibri" panose="020F0502020204030204" pitchFamily="34" charset="0"/>
              </a:rPr>
              <a:t>quattro tipi principali di motore a combustione interna: </a:t>
            </a:r>
            <a:endParaRPr lang="it-IT" sz="1600" dirty="0" smtClean="0">
              <a:solidFill>
                <a:srgbClr val="0A231F"/>
              </a:solidFill>
              <a:latin typeface="Calibri" panose="020F0502020204030204" pitchFamily="34" charset="0"/>
              <a:cs typeface="Calibri" panose="020F0502020204030204" pitchFamily="34" charset="0"/>
            </a:endParaRPr>
          </a:p>
          <a:p>
            <a:pPr marL="342900" indent="-342900" algn="just">
              <a:buFont typeface="+mj-lt"/>
              <a:buAutoNum type="arabicPeriod"/>
            </a:pPr>
            <a:r>
              <a:rPr lang="it-IT" sz="1600" b="1" dirty="0" smtClean="0">
                <a:solidFill>
                  <a:srgbClr val="0A231F"/>
                </a:solidFill>
                <a:latin typeface="Calibri" panose="020F0502020204030204" pitchFamily="34" charset="0"/>
                <a:cs typeface="Calibri" panose="020F0502020204030204" pitchFamily="34" charset="0"/>
              </a:rPr>
              <a:t>i </a:t>
            </a:r>
            <a:r>
              <a:rPr lang="it-IT" sz="1600" b="1" dirty="0">
                <a:solidFill>
                  <a:srgbClr val="0A231F"/>
                </a:solidFill>
                <a:latin typeface="Calibri" panose="020F0502020204030204" pitchFamily="34" charset="0"/>
                <a:cs typeface="Calibri" panose="020F0502020204030204" pitchFamily="34" charset="0"/>
              </a:rPr>
              <a:t>motori alternativi diesel e benzina, </a:t>
            </a:r>
            <a:endParaRPr lang="it-IT" sz="1600" b="1" dirty="0" smtClean="0">
              <a:solidFill>
                <a:srgbClr val="0A231F"/>
              </a:solidFill>
              <a:latin typeface="Calibri" panose="020F0502020204030204" pitchFamily="34" charset="0"/>
              <a:cs typeface="Calibri" panose="020F0502020204030204" pitchFamily="34" charset="0"/>
            </a:endParaRPr>
          </a:p>
          <a:p>
            <a:pPr marL="342900" indent="-342900" algn="just">
              <a:buFont typeface="+mj-lt"/>
              <a:buAutoNum type="arabicPeriod"/>
            </a:pPr>
            <a:r>
              <a:rPr lang="it-IT" sz="1600" b="1" dirty="0" smtClean="0">
                <a:solidFill>
                  <a:srgbClr val="0A231F"/>
                </a:solidFill>
                <a:latin typeface="Calibri" panose="020F0502020204030204" pitchFamily="34" charset="0"/>
                <a:cs typeface="Calibri" panose="020F0502020204030204" pitchFamily="34" charset="0"/>
              </a:rPr>
              <a:t>i </a:t>
            </a:r>
            <a:r>
              <a:rPr lang="it-IT" sz="1600" b="1" dirty="0">
                <a:solidFill>
                  <a:srgbClr val="0A231F"/>
                </a:solidFill>
                <a:latin typeface="Calibri" panose="020F0502020204030204" pitchFamily="34" charset="0"/>
                <a:cs typeface="Calibri" panose="020F0502020204030204" pitchFamily="34" charset="0"/>
              </a:rPr>
              <a:t>motori rotativi, </a:t>
            </a:r>
            <a:endParaRPr lang="it-IT" sz="1600" b="1" dirty="0" smtClean="0">
              <a:solidFill>
                <a:srgbClr val="0A231F"/>
              </a:solidFill>
              <a:latin typeface="Calibri" panose="020F0502020204030204" pitchFamily="34" charset="0"/>
              <a:cs typeface="Calibri" panose="020F0502020204030204" pitchFamily="34" charset="0"/>
            </a:endParaRPr>
          </a:p>
          <a:p>
            <a:pPr marL="342900" indent="-342900" algn="just">
              <a:buFont typeface="+mj-lt"/>
              <a:buAutoNum type="arabicPeriod"/>
            </a:pPr>
            <a:r>
              <a:rPr lang="it-IT" sz="1600" b="1" dirty="0" smtClean="0">
                <a:solidFill>
                  <a:srgbClr val="0A231F"/>
                </a:solidFill>
                <a:latin typeface="Calibri" panose="020F0502020204030204" pitchFamily="34" charset="0"/>
                <a:cs typeface="Calibri" panose="020F0502020204030204" pitchFamily="34" charset="0"/>
              </a:rPr>
              <a:t>le </a:t>
            </a:r>
            <a:r>
              <a:rPr lang="it-IT" sz="1600" b="1" dirty="0">
                <a:solidFill>
                  <a:srgbClr val="0A231F"/>
                </a:solidFill>
                <a:latin typeface="Calibri" panose="020F0502020204030204" pitchFamily="34" charset="0"/>
                <a:cs typeface="Calibri" panose="020F0502020204030204" pitchFamily="34" charset="0"/>
              </a:rPr>
              <a:t>turbine a gas </a:t>
            </a:r>
            <a:endParaRPr lang="it-IT" sz="1600" b="1" dirty="0" smtClean="0">
              <a:solidFill>
                <a:srgbClr val="0A231F"/>
              </a:solidFill>
              <a:latin typeface="Calibri" panose="020F0502020204030204" pitchFamily="34" charset="0"/>
              <a:cs typeface="Calibri" panose="020F0502020204030204" pitchFamily="34" charset="0"/>
            </a:endParaRPr>
          </a:p>
          <a:p>
            <a:pPr algn="just"/>
            <a:r>
              <a:rPr lang="it-IT" sz="1600" b="1" dirty="0" smtClean="0">
                <a:solidFill>
                  <a:srgbClr val="0A231F"/>
                </a:solidFill>
                <a:latin typeface="Calibri" panose="020F0502020204030204" pitchFamily="34" charset="0"/>
                <a:cs typeface="Calibri" panose="020F0502020204030204" pitchFamily="34" charset="0"/>
              </a:rPr>
              <a:t> </a:t>
            </a:r>
            <a:endParaRPr lang="it-IT" sz="1600" dirty="0" smtClean="0">
              <a:solidFill>
                <a:srgbClr val="0A231F"/>
              </a:solidFill>
              <a:latin typeface="Calibri" panose="020F0502020204030204" pitchFamily="34" charset="0"/>
              <a:cs typeface="Calibri" panose="020F0502020204030204" pitchFamily="34" charset="0"/>
            </a:endParaRPr>
          </a:p>
          <a:p>
            <a:pPr algn="just"/>
            <a:r>
              <a:rPr lang="it-IT" sz="1600" dirty="0" smtClean="0">
                <a:solidFill>
                  <a:srgbClr val="0A231F"/>
                </a:solidFill>
                <a:latin typeface="Calibri" panose="020F0502020204030204" pitchFamily="34" charset="0"/>
                <a:cs typeface="Calibri" panose="020F0502020204030204" pitchFamily="34" charset="0"/>
              </a:rPr>
              <a:t>Il </a:t>
            </a:r>
            <a:r>
              <a:rPr lang="it-IT" sz="1600" dirty="0">
                <a:solidFill>
                  <a:srgbClr val="0A231F"/>
                </a:solidFill>
                <a:latin typeface="Calibri" panose="020F0502020204030204" pitchFamily="34" charset="0"/>
                <a:cs typeface="Calibri" panose="020F0502020204030204" pitchFamily="34" charset="0"/>
              </a:rPr>
              <a:t>motore a benzina viene normalmente utilizzato sulle autovetture e su alcuni velivoli; il motore diesel utilizza invece gasolio e viene usato soprattutto nella propulsione navale, per autobus e autocarri, ma è frequente anche su autovetture</a:t>
            </a:r>
            <a:r>
              <a:rPr lang="it-IT" sz="1600" dirty="0" smtClean="0">
                <a:solidFill>
                  <a:srgbClr val="0A231F"/>
                </a:solidFill>
                <a:latin typeface="Calibri" panose="020F0502020204030204" pitchFamily="34" charset="0"/>
                <a:cs typeface="Calibri" panose="020F0502020204030204" pitchFamily="34" charset="0"/>
              </a:rPr>
              <a:t>. </a:t>
            </a:r>
            <a:r>
              <a:rPr lang="it-IT" sz="1600" dirty="0">
                <a:latin typeface="Calibri" panose="020F0502020204030204" pitchFamily="34" charset="0"/>
                <a:cs typeface="Calibri" panose="020F0502020204030204" pitchFamily="34" charset="0"/>
              </a:rPr>
              <a:t>Sia i motori a benzina, sia quelli diesel vengono prodotti in modelli a due e quattro tempi</a:t>
            </a:r>
            <a:r>
              <a:rPr lang="it-IT" sz="1600" dirty="0" smtClean="0">
                <a:latin typeface="Calibri" panose="020F0502020204030204" pitchFamily="34" charset="0"/>
                <a:cs typeface="Calibri" panose="020F0502020204030204" pitchFamily="34" charset="0"/>
              </a:rPr>
              <a:t>.</a:t>
            </a:r>
          </a:p>
          <a:p>
            <a:pPr algn="just"/>
            <a:r>
              <a:rPr lang="it-IT" sz="1600" dirty="0">
                <a:latin typeface="Calibri" panose="020F0502020204030204" pitchFamily="34" charset="0"/>
                <a:cs typeface="Calibri" panose="020F0502020204030204" pitchFamily="34" charset="0"/>
              </a:rPr>
              <a:t>I motori a benzina più diffusi sono a </a:t>
            </a:r>
            <a:r>
              <a:rPr lang="it-IT" sz="16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QUATTRO TEMPI</a:t>
            </a:r>
            <a:r>
              <a:rPr lang="it-IT" sz="1600" dirty="0" smtClean="0">
                <a:latin typeface="Calibri" panose="020F0502020204030204" pitchFamily="34" charset="0"/>
                <a:cs typeface="Calibri" panose="020F0502020204030204" pitchFamily="34" charset="0"/>
              </a:rPr>
              <a:t>; </a:t>
            </a:r>
            <a:r>
              <a:rPr lang="it-IT" sz="1600" dirty="0">
                <a:latin typeface="Calibri" panose="020F0502020204030204" pitchFamily="34" charset="0"/>
                <a:cs typeface="Calibri" panose="020F0502020204030204" pitchFamily="34" charset="0"/>
              </a:rPr>
              <a:t>ciò significa che in un ciclo completo i pistoni compiono </a:t>
            </a:r>
            <a:r>
              <a:rPr lang="it-IT" sz="1600" b="1" u="sng" dirty="0">
                <a:latin typeface="Calibri" panose="020F0502020204030204" pitchFamily="34" charset="0"/>
                <a:cs typeface="Calibri" panose="020F0502020204030204" pitchFamily="34" charset="0"/>
              </a:rPr>
              <a:t>quattro corse</a:t>
            </a:r>
            <a:r>
              <a:rPr lang="it-IT" sz="1600" dirty="0">
                <a:latin typeface="Calibri" panose="020F0502020204030204" pitchFamily="34" charset="0"/>
                <a:cs typeface="Calibri" panose="020F0502020204030204" pitchFamily="34" charset="0"/>
              </a:rPr>
              <a:t>, due verso la testa (chiusa) del cilindro e due in direzione opposta. </a:t>
            </a:r>
            <a:endParaRPr lang="it-IT" sz="1600" dirty="0" smtClean="0">
              <a:solidFill>
                <a:srgbClr val="0A231F"/>
              </a:solidFill>
              <a:latin typeface="Calibri" panose="020F0502020204030204" pitchFamily="34" charset="0"/>
              <a:cs typeface="Calibri" panose="020F0502020204030204" pitchFamily="34" charset="0"/>
            </a:endParaRPr>
          </a:p>
        </p:txBody>
      </p:sp>
      <p:sp>
        <p:nvSpPr>
          <p:cNvPr id="6" name="Rettangolo 5"/>
          <p:cNvSpPr/>
          <p:nvPr/>
        </p:nvSpPr>
        <p:spPr>
          <a:xfrm>
            <a:off x="211805" y="4432549"/>
            <a:ext cx="11639300" cy="1815882"/>
          </a:xfrm>
          <a:prstGeom prst="rect">
            <a:avLst/>
          </a:prstGeom>
        </p:spPr>
        <p:txBody>
          <a:bodyPr wrap="square">
            <a:spAutoFit/>
          </a:bodyPr>
          <a:lstStyle/>
          <a:p>
            <a:pPr algn="just"/>
            <a:r>
              <a:rPr lang="it-IT" sz="1600" dirty="0">
                <a:latin typeface="Calibri" panose="020F0502020204030204" pitchFamily="34" charset="0"/>
                <a:cs typeface="Calibri" panose="020F0502020204030204" pitchFamily="34" charset="0"/>
              </a:rPr>
              <a:t>Durante la </a:t>
            </a:r>
            <a:r>
              <a:rPr lang="it-IT" sz="1600" b="1" u="sng" dirty="0">
                <a:solidFill>
                  <a:srgbClr val="FF0000"/>
                </a:solidFill>
                <a:latin typeface="Calibri" panose="020F0502020204030204" pitchFamily="34" charset="0"/>
                <a:cs typeface="Calibri" panose="020F0502020204030204" pitchFamily="34" charset="0"/>
              </a:rPr>
              <a:t>prima corsa </a:t>
            </a:r>
            <a:r>
              <a:rPr lang="it-IT" sz="1600" dirty="0">
                <a:latin typeface="Calibri" panose="020F0502020204030204" pitchFamily="34" charset="0"/>
                <a:cs typeface="Calibri" panose="020F0502020204030204" pitchFamily="34" charset="0"/>
              </a:rPr>
              <a:t>il pistone si allontana dalla testa del cilindro e la valvola d’ammissione si apre; il moto del pistone provoca l’aspirazione di una determinata quantità di miscela di aria e carburante nella camera di combustione. Durante la </a:t>
            </a:r>
            <a:r>
              <a:rPr lang="it-IT" sz="1600" b="1" dirty="0">
                <a:solidFill>
                  <a:srgbClr val="FF0000"/>
                </a:solidFill>
                <a:latin typeface="Calibri" panose="020F0502020204030204" pitchFamily="34" charset="0"/>
                <a:cs typeface="Calibri" panose="020F0502020204030204" pitchFamily="34" charset="0"/>
              </a:rPr>
              <a:t>corsa successiva </a:t>
            </a:r>
            <a:r>
              <a:rPr lang="it-IT" sz="1600" dirty="0">
                <a:latin typeface="Calibri" panose="020F0502020204030204" pitchFamily="34" charset="0"/>
                <a:cs typeface="Calibri" panose="020F0502020204030204" pitchFamily="34" charset="0"/>
              </a:rPr>
              <a:t>il pistone si sposta verso la testa del cilindro, comprimendo la miscela di carburante nella camera di combustione; quando il volume di quest’ultima è al minimo, al termine della corsa, la miscela di carburante viene incendiata dalla scintilla prodotta dalla candela e brucia. La combustione determina una rapida espansione del gas che esercita un’intensa pressione sul pistone, il quale si allontana dalla testa del cilindro e compie </a:t>
            </a:r>
            <a:r>
              <a:rPr lang="it-IT" sz="1600" b="1" dirty="0">
                <a:solidFill>
                  <a:srgbClr val="FF0000"/>
                </a:solidFill>
                <a:latin typeface="Calibri" panose="020F0502020204030204" pitchFamily="34" charset="0"/>
                <a:cs typeface="Calibri" panose="020F0502020204030204" pitchFamily="34" charset="0"/>
              </a:rPr>
              <a:t>la terza corsa</a:t>
            </a:r>
            <a:r>
              <a:rPr lang="it-IT" sz="1600" dirty="0">
                <a:latin typeface="Calibri" panose="020F0502020204030204" pitchFamily="34" charset="0"/>
                <a:cs typeface="Calibri" panose="020F0502020204030204" pitchFamily="34" charset="0"/>
              </a:rPr>
              <a:t>. Durante la corsa finale la valvola di scarico si apre e il pistone si riporta verso la testa del cilindro; i gas combusti vengono evacuati dalla camera di combustione e il cilindro è pronto per ripetere l’intero ciclo</a:t>
            </a:r>
            <a:endParaRPr lang="it-IT" sz="1600" dirty="0">
              <a:solidFill>
                <a:srgbClr val="0A231F"/>
              </a:solidFill>
              <a:latin typeface="Calibri" panose="020F0502020204030204" pitchFamily="34" charset="0"/>
              <a:cs typeface="Calibri" panose="020F0502020204030204" pitchFamily="34" charset="0"/>
            </a:endParaRPr>
          </a:p>
        </p:txBody>
      </p:sp>
      <p:sp>
        <p:nvSpPr>
          <p:cNvPr id="7" name="Rettangolo 6"/>
          <p:cNvSpPr/>
          <p:nvPr/>
        </p:nvSpPr>
        <p:spPr>
          <a:xfrm>
            <a:off x="423639" y="6404446"/>
            <a:ext cx="4419030" cy="338554"/>
          </a:xfrm>
          <a:prstGeom prst="rect">
            <a:avLst/>
          </a:prstGeom>
        </p:spPr>
        <p:txBody>
          <a:bodyPr wrap="none">
            <a:spAutoFit/>
          </a:bodyPr>
          <a:lstStyle/>
          <a:p>
            <a:r>
              <a:rPr lang="it-IT" sz="1600" dirty="0">
                <a:hlinkClick r:id="rId3"/>
              </a:rPr>
              <a:t>https://www.youtube.com/watch?v=4GeaV7xdATU</a:t>
            </a:r>
            <a:endParaRPr lang="it-IT" sz="1600" dirty="0"/>
          </a:p>
        </p:txBody>
      </p:sp>
      <p:cxnSp>
        <p:nvCxnSpPr>
          <p:cNvPr id="9" name="Connettore 4 8"/>
          <p:cNvCxnSpPr/>
          <p:nvPr/>
        </p:nvCxnSpPr>
        <p:spPr>
          <a:xfrm rot="16200000" flipH="1">
            <a:off x="8117125" y="2038261"/>
            <a:ext cx="433136" cy="204537"/>
          </a:xfrm>
          <a:prstGeom prst="bentConnector3">
            <a:avLst>
              <a:gd name="adj1" fmla="val 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8492471" y="1898071"/>
            <a:ext cx="3272589" cy="307777"/>
          </a:xfrm>
          <a:prstGeom prst="rect">
            <a:avLst/>
          </a:prstGeom>
          <a:noFill/>
        </p:spPr>
        <p:txBody>
          <a:bodyPr wrap="square" rtlCol="0">
            <a:spAutoFit/>
          </a:bodyPr>
          <a:lstStyle/>
          <a:p>
            <a:r>
              <a:rPr lang="it-IT" sz="1400" dirty="0" smtClean="0"/>
              <a:t>Elementi di un motore a 4 tempi</a:t>
            </a:r>
            <a:endParaRPr lang="it-IT" sz="1400" dirty="0"/>
          </a:p>
        </p:txBody>
      </p:sp>
      <p:sp>
        <p:nvSpPr>
          <p:cNvPr id="12" name="CasellaDiTesto 11"/>
          <p:cNvSpPr txBox="1"/>
          <p:nvPr/>
        </p:nvSpPr>
        <p:spPr>
          <a:xfrm>
            <a:off x="1223211" y="6216315"/>
            <a:ext cx="3272589" cy="307777"/>
          </a:xfrm>
          <a:prstGeom prst="rect">
            <a:avLst/>
          </a:prstGeom>
          <a:noFill/>
        </p:spPr>
        <p:txBody>
          <a:bodyPr wrap="square" rtlCol="0">
            <a:spAutoFit/>
          </a:bodyPr>
          <a:lstStyle/>
          <a:p>
            <a:r>
              <a:rPr lang="it-IT" sz="1400" dirty="0" smtClean="0">
                <a:solidFill>
                  <a:srgbClr val="FF0000"/>
                </a:solidFill>
              </a:rPr>
              <a:t>Cicli di un motore a 4 tempi</a:t>
            </a:r>
            <a:endParaRPr lang="it-IT" sz="1400" dirty="0">
              <a:solidFill>
                <a:srgbClr val="FF0000"/>
              </a:solidFill>
            </a:endParaRPr>
          </a:p>
        </p:txBody>
      </p:sp>
      <p:sp>
        <p:nvSpPr>
          <p:cNvPr id="13" name="Rettangolo 12"/>
          <p:cNvSpPr/>
          <p:nvPr/>
        </p:nvSpPr>
        <p:spPr>
          <a:xfrm>
            <a:off x="7223567" y="6420671"/>
            <a:ext cx="4417107" cy="338554"/>
          </a:xfrm>
          <a:prstGeom prst="rect">
            <a:avLst/>
          </a:prstGeom>
        </p:spPr>
        <p:txBody>
          <a:bodyPr wrap="none">
            <a:spAutoFit/>
          </a:bodyPr>
          <a:lstStyle/>
          <a:p>
            <a:r>
              <a:rPr lang="it-IT" sz="1600" dirty="0">
                <a:hlinkClick r:id="rId4"/>
              </a:rPr>
              <a:t>https://www.youtube.com/watch?v=dhB1Wp1Ub_I</a:t>
            </a:r>
            <a:endParaRPr lang="it-IT" sz="1600" dirty="0"/>
          </a:p>
        </p:txBody>
      </p:sp>
      <p:sp>
        <p:nvSpPr>
          <p:cNvPr id="14" name="CasellaDiTesto 13"/>
          <p:cNvSpPr txBox="1"/>
          <p:nvPr/>
        </p:nvSpPr>
        <p:spPr>
          <a:xfrm>
            <a:off x="7932821" y="6200273"/>
            <a:ext cx="3272589" cy="307777"/>
          </a:xfrm>
          <a:prstGeom prst="rect">
            <a:avLst/>
          </a:prstGeom>
          <a:noFill/>
        </p:spPr>
        <p:txBody>
          <a:bodyPr wrap="square" rtlCol="0">
            <a:spAutoFit/>
          </a:bodyPr>
          <a:lstStyle/>
          <a:p>
            <a:r>
              <a:rPr lang="it-IT" sz="1400" dirty="0" smtClean="0">
                <a:solidFill>
                  <a:srgbClr val="FF0000"/>
                </a:solidFill>
              </a:rPr>
              <a:t>Differenza tra motore a 4 tempi e 2 tempi</a:t>
            </a:r>
            <a:endParaRPr lang="it-IT" sz="1400" dirty="0">
              <a:solidFill>
                <a:srgbClr val="FF0000"/>
              </a:solidFill>
            </a:endParaRPr>
          </a:p>
        </p:txBody>
      </p:sp>
      <p:sp>
        <p:nvSpPr>
          <p:cNvPr id="16" name="Titolo 1"/>
          <p:cNvSpPr txBox="1">
            <a:spLocks/>
          </p:cNvSpPr>
          <p:nvPr/>
        </p:nvSpPr>
        <p:spPr>
          <a:xfrm>
            <a:off x="464487" y="803824"/>
            <a:ext cx="3662346" cy="726594"/>
          </a:xfrm>
          <a:prstGeom prst="rect">
            <a:avLst/>
          </a:prstGeom>
        </p:spPr>
        <p:txBody>
          <a:bodyPr vert="horz" lIns="91440" tIns="45720" rIns="91440" bIns="45720" rtlCol="0" anchor="b">
            <a:normAutofit fontScale="90000" lnSpcReduction="2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3100" dirty="0" smtClean="0"/>
              <a:t>Motori a scoppio </a:t>
            </a:r>
            <a:r>
              <a:rPr lang="it-IT" sz="2200" b="1" dirty="0" smtClean="0">
                <a:solidFill>
                  <a:srgbClr val="FFFF00"/>
                </a:solidFill>
                <a:latin typeface="Calibri" panose="020F0502020204030204" pitchFamily="34" charset="0"/>
                <a:cs typeface="Calibri" panose="020F0502020204030204" pitchFamily="34" charset="0"/>
              </a:rPr>
              <a:t>(motori  4 tempi e 2 tempi)</a:t>
            </a:r>
            <a:endParaRPr lang="it-IT" sz="2200" b="1" dirty="0">
              <a:solidFill>
                <a:srgbClr val="FFFF00"/>
              </a:solidFill>
              <a:latin typeface="Calibri" panose="020F0502020204030204" pitchFamily="34" charset="0"/>
              <a:cs typeface="Calibri" panose="020F0502020204030204" pitchFamily="34" charset="0"/>
            </a:endParaRPr>
          </a:p>
        </p:txBody>
      </p:sp>
      <p:pic>
        <p:nvPicPr>
          <p:cNvPr id="2050" name="Picture 2" descr="https://tecnologiaduepuntozero.altervista.org/wp-content/uploads/2018/01/benzina-animat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9796" y="1540043"/>
            <a:ext cx="21431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htnetedition.eu/research/3/Appendice/Appendice,06,IT_file/image003.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8033" y="1818630"/>
            <a:ext cx="2153652" cy="2413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123780"/>
      </p:ext>
    </p:ext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3136" y="755697"/>
            <a:ext cx="3392905" cy="726594"/>
          </a:xfrm>
        </p:spPr>
        <p:txBody>
          <a:bodyPr>
            <a:normAutofit fontScale="90000"/>
          </a:bodyPr>
          <a:lstStyle/>
          <a:p>
            <a:pPr algn="ctr"/>
            <a:r>
              <a:rPr lang="it-IT" sz="3100" dirty="0" smtClean="0"/>
              <a:t>Motori a scoppio </a:t>
            </a:r>
            <a:r>
              <a:rPr lang="it-IT" sz="2200" b="1" dirty="0" smtClean="0">
                <a:solidFill>
                  <a:srgbClr val="FFFF00"/>
                </a:solidFill>
                <a:latin typeface="Calibri" panose="020F0502020204030204" pitchFamily="34" charset="0"/>
                <a:cs typeface="Calibri" panose="020F0502020204030204" pitchFamily="34" charset="0"/>
              </a:rPr>
              <a:t>(motori rotativi)</a:t>
            </a:r>
            <a:endParaRPr lang="it-IT" sz="2200" b="1" dirty="0">
              <a:solidFill>
                <a:srgbClr val="FFFF00"/>
              </a:solidFill>
              <a:latin typeface="Calibri" panose="020F0502020204030204" pitchFamily="34" charset="0"/>
              <a:cs typeface="Calibri" panose="020F0502020204030204" pitchFamily="34" charset="0"/>
            </a:endParaRPr>
          </a:p>
        </p:txBody>
      </p:sp>
      <p:sp>
        <p:nvSpPr>
          <p:cNvPr id="3" name="CasellaDiTesto 2"/>
          <p:cNvSpPr txBox="1"/>
          <p:nvPr/>
        </p:nvSpPr>
        <p:spPr>
          <a:xfrm>
            <a:off x="3176337" y="1775160"/>
            <a:ext cx="8530389" cy="2585323"/>
          </a:xfrm>
          <a:prstGeom prst="rect">
            <a:avLst/>
          </a:prstGeom>
          <a:noFill/>
        </p:spPr>
        <p:txBody>
          <a:bodyPr wrap="square" rtlCol="0">
            <a:spAutoFit/>
          </a:bodyPr>
          <a:lstStyle/>
          <a:p>
            <a:r>
              <a:rPr lang="it-IT" dirty="0">
                <a:latin typeface="Calibri" panose="020F0502020204030204" pitchFamily="34" charset="0"/>
                <a:cs typeface="Calibri" panose="020F0502020204030204" pitchFamily="34" charset="0"/>
              </a:rPr>
              <a:t>Il </a:t>
            </a:r>
            <a:r>
              <a:rPr lang="it-IT" b="1" dirty="0">
                <a:latin typeface="Calibri" panose="020F0502020204030204" pitchFamily="34" charset="0"/>
                <a:cs typeface="Calibri" panose="020F0502020204030204" pitchFamily="34" charset="0"/>
              </a:rPr>
              <a:t>motore rotativo</a:t>
            </a:r>
            <a:r>
              <a:rPr lang="it-IT" dirty="0">
                <a:latin typeface="Calibri" panose="020F0502020204030204" pitchFamily="34" charset="0"/>
                <a:cs typeface="Calibri" panose="020F0502020204030204" pitchFamily="34" charset="0"/>
              </a:rPr>
              <a:t> rappresenta un tipo di motore a combustione interna a ciclo Otto, caratterizzato nel suo funzionamento dalla rotazione dell'intero complesso dei cilindri attorno all'albero-motore. Questa rotazione dà luogo ad un effetto giroscopico che si oppone all'inclinazione dell'asse di rotazione, rendendo difficoltosa la manovra dei velivoli o veicoli</a:t>
            </a:r>
            <a:r>
              <a:rPr lang="it-IT" dirty="0" smtClean="0">
                <a:latin typeface="Calibri" panose="020F0502020204030204" pitchFamily="34" charset="0"/>
                <a:cs typeface="Calibri" panose="020F0502020204030204" pitchFamily="34" charset="0"/>
              </a:rPr>
              <a:t>.</a:t>
            </a:r>
          </a:p>
          <a:p>
            <a:r>
              <a:rPr lang="it-IT" dirty="0">
                <a:solidFill>
                  <a:srgbClr val="222222"/>
                </a:solidFill>
                <a:latin typeface="Calibri" panose="020F0502020204030204" pitchFamily="34" charset="0"/>
                <a:cs typeface="Calibri" panose="020F0502020204030204" pitchFamily="34" charset="0"/>
              </a:rPr>
              <a:t>Questo tipo di motore trovò largo impiego </a:t>
            </a:r>
            <a:r>
              <a:rPr lang="it-IT" dirty="0">
                <a:solidFill>
                  <a:srgbClr val="0B0080"/>
                </a:solidFill>
                <a:latin typeface="Calibri" panose="020F0502020204030204" pitchFamily="34" charset="0"/>
                <a:cs typeface="Calibri" panose="020F0502020204030204" pitchFamily="34" charset="0"/>
              </a:rPr>
              <a:t>aeronautica</a:t>
            </a:r>
            <a:r>
              <a:rPr lang="it-IT" dirty="0">
                <a:solidFill>
                  <a:srgbClr val="222222"/>
                </a:solidFill>
                <a:latin typeface="Calibri" panose="020F0502020204030204" pitchFamily="34" charset="0"/>
                <a:cs typeface="Calibri" panose="020F0502020204030204" pitchFamily="34" charset="0"/>
              </a:rPr>
              <a:t> per tutta la </a:t>
            </a:r>
            <a:r>
              <a:rPr lang="it-IT" dirty="0">
                <a:solidFill>
                  <a:srgbClr val="0B0080"/>
                </a:solidFill>
                <a:latin typeface="Calibri" panose="020F0502020204030204" pitchFamily="34" charset="0"/>
                <a:cs typeface="Calibri" panose="020F0502020204030204" pitchFamily="34" charset="0"/>
              </a:rPr>
              <a:t>prima guerra mondiale</a:t>
            </a:r>
            <a:r>
              <a:rPr lang="it-IT" dirty="0">
                <a:solidFill>
                  <a:srgbClr val="222222"/>
                </a:solidFill>
                <a:latin typeface="Calibri" panose="020F0502020204030204" pitchFamily="34" charset="0"/>
                <a:cs typeface="Calibri" panose="020F0502020204030204" pitchFamily="34" charset="0"/>
              </a:rPr>
              <a:t>, poi rapidamente </a:t>
            </a:r>
            <a:r>
              <a:rPr lang="it-IT" dirty="0" smtClean="0">
                <a:solidFill>
                  <a:srgbClr val="222222"/>
                </a:solidFill>
                <a:latin typeface="Calibri" panose="020F0502020204030204" pitchFamily="34" charset="0"/>
                <a:cs typeface="Calibri" panose="020F0502020204030204" pitchFamily="34" charset="0"/>
              </a:rPr>
              <a:t>soppiantato </a:t>
            </a:r>
            <a:r>
              <a:rPr lang="it-IT" dirty="0">
                <a:solidFill>
                  <a:srgbClr val="222222"/>
                </a:solidFill>
                <a:latin typeface="Calibri" panose="020F0502020204030204" pitchFamily="34" charset="0"/>
                <a:cs typeface="Calibri" panose="020F0502020204030204" pitchFamily="34" charset="0"/>
              </a:rPr>
              <a:t>dal </a:t>
            </a:r>
            <a:r>
              <a:rPr lang="it-IT" i="1" dirty="0">
                <a:solidFill>
                  <a:srgbClr val="222222"/>
                </a:solidFill>
                <a:latin typeface="Calibri" panose="020F0502020204030204" pitchFamily="34" charset="0"/>
                <a:cs typeface="Calibri" panose="020F0502020204030204" pitchFamily="34" charset="0"/>
              </a:rPr>
              <a:t>motore radiale fisso a pistoni</a:t>
            </a:r>
            <a:r>
              <a:rPr lang="it-IT" dirty="0" smtClean="0">
                <a:solidFill>
                  <a:srgbClr val="222222"/>
                </a:solidFill>
                <a:latin typeface="Calibri" panose="020F0502020204030204" pitchFamily="34" charset="0"/>
                <a:cs typeface="Calibri" panose="020F0502020204030204" pitchFamily="34" charset="0"/>
              </a:rPr>
              <a:t>.</a:t>
            </a:r>
            <a:r>
              <a:rPr lang="it-IT" dirty="0">
                <a:solidFill>
                  <a:srgbClr val="0B0080"/>
                </a:solidFill>
                <a:latin typeface="Calibri" panose="020F0502020204030204" pitchFamily="34" charset="0"/>
                <a:cs typeface="Calibri" panose="020F0502020204030204" pitchFamily="34" charset="0"/>
              </a:rPr>
              <a:t> </a:t>
            </a:r>
            <a:r>
              <a:rPr lang="it-IT" dirty="0" smtClean="0">
                <a:solidFill>
                  <a:srgbClr val="222222"/>
                </a:solidFill>
                <a:latin typeface="Calibri" panose="020F0502020204030204" pitchFamily="34" charset="0"/>
                <a:cs typeface="Calibri" panose="020F0502020204030204" pitchFamily="34" charset="0"/>
              </a:rPr>
              <a:t>Sebbene </a:t>
            </a:r>
            <a:r>
              <a:rPr lang="it-IT" dirty="0">
                <a:solidFill>
                  <a:srgbClr val="222222"/>
                </a:solidFill>
                <a:latin typeface="Calibri" panose="020F0502020204030204" pitchFamily="34" charset="0"/>
                <a:cs typeface="Calibri" panose="020F0502020204030204" pitchFamily="34" charset="0"/>
              </a:rPr>
              <a:t>il </a:t>
            </a:r>
            <a:r>
              <a:rPr lang="it-IT" b="1" i="1" dirty="0">
                <a:solidFill>
                  <a:srgbClr val="FF0000"/>
                </a:solidFill>
                <a:latin typeface="Calibri" panose="020F0502020204030204" pitchFamily="34" charset="0"/>
                <a:cs typeface="Calibri" panose="020F0502020204030204" pitchFamily="34" charset="0"/>
              </a:rPr>
              <a:t>motore radiale rotativo</a:t>
            </a:r>
            <a:r>
              <a:rPr lang="it-IT" dirty="0">
                <a:solidFill>
                  <a:srgbClr val="222222"/>
                </a:solidFill>
                <a:latin typeface="Calibri" panose="020F0502020204030204" pitchFamily="34" charset="0"/>
                <a:cs typeface="Calibri" panose="020F0502020204030204" pitchFamily="34" charset="0"/>
              </a:rPr>
              <a:t> ed il </a:t>
            </a:r>
            <a:r>
              <a:rPr lang="it-IT" b="1" i="1" dirty="0">
                <a:solidFill>
                  <a:srgbClr val="0070C0"/>
                </a:solidFill>
                <a:latin typeface="Calibri" panose="020F0502020204030204" pitchFamily="34" charset="0"/>
                <a:cs typeface="Calibri" panose="020F0502020204030204" pitchFamily="34" charset="0"/>
              </a:rPr>
              <a:t>motore radiale fisso</a:t>
            </a:r>
            <a:r>
              <a:rPr lang="it-IT" dirty="0">
                <a:solidFill>
                  <a:srgbClr val="222222"/>
                </a:solidFill>
                <a:latin typeface="Calibri" panose="020F0502020204030204" pitchFamily="34" charset="0"/>
                <a:cs typeface="Calibri" panose="020F0502020204030204" pitchFamily="34" charset="0"/>
              </a:rPr>
              <a:t> siano entrambi caratterizzati dalla disposizione radiale dei cilindri, il loro funzionamento è radicalmente </a:t>
            </a:r>
            <a:r>
              <a:rPr lang="it-IT" dirty="0" smtClean="0">
                <a:solidFill>
                  <a:srgbClr val="222222"/>
                </a:solidFill>
                <a:latin typeface="Calibri" panose="020F0502020204030204" pitchFamily="34" charset="0"/>
                <a:cs typeface="Calibri" panose="020F0502020204030204" pitchFamily="34" charset="0"/>
              </a:rPr>
              <a:t>diverso:</a:t>
            </a:r>
            <a:endParaRPr lang="it-IT" dirty="0">
              <a:latin typeface="Calibri" panose="020F0502020204030204" pitchFamily="34" charset="0"/>
              <a:cs typeface="Calibri" panose="020F0502020204030204" pitchFamily="34" charset="0"/>
            </a:endParaRPr>
          </a:p>
        </p:txBody>
      </p:sp>
      <p:sp>
        <p:nvSpPr>
          <p:cNvPr id="12" name="CasellaDiTesto 11"/>
          <p:cNvSpPr txBox="1"/>
          <p:nvPr/>
        </p:nvSpPr>
        <p:spPr>
          <a:xfrm>
            <a:off x="10311664" y="5397714"/>
            <a:ext cx="2020703" cy="461665"/>
          </a:xfrm>
          <a:prstGeom prst="rect">
            <a:avLst/>
          </a:prstGeom>
          <a:noFill/>
        </p:spPr>
        <p:txBody>
          <a:bodyPr wrap="square" rtlCol="0">
            <a:spAutoFit/>
          </a:bodyPr>
          <a:lstStyle/>
          <a:p>
            <a:r>
              <a:rPr lang="it-IT" sz="1200" b="1" dirty="0" smtClean="0">
                <a:solidFill>
                  <a:srgbClr val="FF0000"/>
                </a:solidFill>
                <a:latin typeface="Calibri" panose="020F0502020204030204" pitchFamily="34" charset="0"/>
                <a:cs typeface="Calibri" panose="020F0502020204030204" pitchFamily="34" charset="0"/>
              </a:rPr>
              <a:t>Motore rotativo di aereo </a:t>
            </a:r>
          </a:p>
          <a:p>
            <a:r>
              <a:rPr lang="it-IT" sz="1200" b="1" dirty="0" smtClean="0">
                <a:solidFill>
                  <a:srgbClr val="FF0000"/>
                </a:solidFill>
                <a:latin typeface="Calibri" panose="020F0502020204030204" pitchFamily="34" charset="0"/>
                <a:cs typeface="Calibri" panose="020F0502020204030204" pitchFamily="34" charset="0"/>
              </a:rPr>
              <a:t> </a:t>
            </a:r>
            <a:r>
              <a:rPr lang="it-IT" sz="1200" b="1" dirty="0">
                <a:solidFill>
                  <a:srgbClr val="FF0000"/>
                </a:solidFill>
                <a:latin typeface="Calibri" panose="020F0502020204030204" pitchFamily="34" charset="0"/>
                <a:cs typeface="Calibri" panose="020F0502020204030204" pitchFamily="34" charset="0"/>
              </a:rPr>
              <a:t>clicca sul link</a:t>
            </a:r>
          </a:p>
        </p:txBody>
      </p:sp>
      <p:pic>
        <p:nvPicPr>
          <p:cNvPr id="1026" name="Picture 2" descr="Rotary engine - animation slowe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2616" y="1832811"/>
            <a:ext cx="2443247" cy="2535694"/>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304798" y="4271264"/>
            <a:ext cx="11598442" cy="1200329"/>
          </a:xfrm>
          <a:prstGeom prst="rect">
            <a:avLst/>
          </a:prstGeom>
        </p:spPr>
        <p:txBody>
          <a:bodyPr wrap="square">
            <a:spAutoFit/>
          </a:bodyPr>
          <a:lstStyle/>
          <a:p>
            <a:r>
              <a:rPr lang="it-IT" dirty="0" smtClean="0">
                <a:solidFill>
                  <a:srgbClr val="222222"/>
                </a:solidFill>
                <a:latin typeface="Calibri" panose="020F0502020204030204" pitchFamily="34" charset="0"/>
                <a:cs typeface="Calibri" panose="020F0502020204030204" pitchFamily="34" charset="0"/>
              </a:rPr>
              <a:t>nel </a:t>
            </a:r>
            <a:r>
              <a:rPr lang="it-IT" b="1" dirty="0" smtClean="0">
                <a:solidFill>
                  <a:srgbClr val="FF0000"/>
                </a:solidFill>
                <a:latin typeface="Calibri" panose="020F0502020204030204" pitchFamily="34" charset="0"/>
                <a:cs typeface="Calibri" panose="020F0502020204030204" pitchFamily="34" charset="0"/>
              </a:rPr>
              <a:t>motore rotativo</a:t>
            </a:r>
            <a:r>
              <a:rPr lang="it-IT" dirty="0" smtClean="0">
                <a:solidFill>
                  <a:srgbClr val="222222"/>
                </a:solidFill>
                <a:latin typeface="Calibri" panose="020F0502020204030204" pitchFamily="34" charset="0"/>
                <a:cs typeface="Calibri" panose="020F0502020204030204" pitchFamily="34" charset="0"/>
              </a:rPr>
              <a:t> il blocco motore ruota su se stesso insieme con l'elica o col pignone, mentre </a:t>
            </a:r>
            <a:r>
              <a:rPr lang="it-IT" dirty="0" smtClean="0">
                <a:latin typeface="Calibri" panose="020F0502020204030204" pitchFamily="34" charset="0"/>
                <a:cs typeface="Calibri" panose="020F0502020204030204" pitchFamily="34" charset="0"/>
              </a:rPr>
              <a:t>l'albero a gomiti</a:t>
            </a:r>
            <a:r>
              <a:rPr lang="it-IT" dirty="0" smtClean="0">
                <a:solidFill>
                  <a:srgbClr val="222222"/>
                </a:solidFill>
                <a:latin typeface="Calibri" panose="020F0502020204030204" pitchFamily="34" charset="0"/>
                <a:cs typeface="Calibri" panose="020F0502020204030204" pitchFamily="34" charset="0"/>
              </a:rPr>
              <a:t> resta fermo, fissato al telaio del veicolo. Nel </a:t>
            </a:r>
            <a:r>
              <a:rPr lang="it-IT" b="1" dirty="0" smtClean="0">
                <a:solidFill>
                  <a:srgbClr val="0070C0"/>
                </a:solidFill>
                <a:latin typeface="Calibri" panose="020F0502020204030204" pitchFamily="34" charset="0"/>
                <a:cs typeface="Calibri" panose="020F0502020204030204" pitchFamily="34" charset="0"/>
              </a:rPr>
              <a:t>motore fisso</a:t>
            </a:r>
            <a:r>
              <a:rPr lang="it-IT" dirty="0" smtClean="0">
                <a:solidFill>
                  <a:srgbClr val="222222"/>
                </a:solidFill>
                <a:latin typeface="Calibri" panose="020F0502020204030204" pitchFamily="34" charset="0"/>
                <a:cs typeface="Calibri" panose="020F0502020204030204" pitchFamily="34" charset="0"/>
              </a:rPr>
              <a:t>, invece, è l'albero motore a ruotare ed il blocco motore rimane fisso, come nei comuni </a:t>
            </a:r>
            <a:r>
              <a:rPr lang="it-IT" b="1" dirty="0" smtClean="0">
                <a:solidFill>
                  <a:srgbClr val="0B0080"/>
                </a:solidFill>
                <a:latin typeface="Calibri" panose="020F0502020204030204" pitchFamily="34" charset="0"/>
                <a:cs typeface="Calibri" panose="020F0502020204030204" pitchFamily="34" charset="0"/>
              </a:rPr>
              <a:t>motori in linea</a:t>
            </a:r>
            <a:r>
              <a:rPr lang="it-IT" dirty="0" smtClean="0">
                <a:solidFill>
                  <a:srgbClr val="222222"/>
                </a:solidFill>
                <a:latin typeface="Calibri" panose="020F0502020204030204" pitchFamily="34" charset="0"/>
                <a:cs typeface="Calibri" panose="020F0502020204030204" pitchFamily="34" charset="0"/>
              </a:rPr>
              <a:t>. L'uso </a:t>
            </a:r>
            <a:r>
              <a:rPr lang="it-IT" dirty="0">
                <a:solidFill>
                  <a:srgbClr val="222222"/>
                </a:solidFill>
                <a:latin typeface="Calibri" panose="020F0502020204030204" pitchFamily="34" charset="0"/>
                <a:cs typeface="Calibri" panose="020F0502020204030204" pitchFamily="34" charset="0"/>
              </a:rPr>
              <a:t>del motore rotativo a pistoni fu quasi esclusivamente </a:t>
            </a:r>
            <a:r>
              <a:rPr lang="it-IT" dirty="0" smtClean="0">
                <a:solidFill>
                  <a:srgbClr val="222222"/>
                </a:solidFill>
                <a:latin typeface="Calibri" panose="020F0502020204030204" pitchFamily="34" charset="0"/>
                <a:cs typeface="Calibri" panose="020F0502020204030204" pitchFamily="34" charset="0"/>
              </a:rPr>
              <a:t>aeronautico.</a:t>
            </a:r>
          </a:p>
          <a:p>
            <a:r>
              <a:rPr lang="it-IT" b="0" i="0" dirty="0" smtClean="0">
                <a:solidFill>
                  <a:srgbClr val="222222"/>
                </a:solidFill>
                <a:effectLst/>
                <a:latin typeface="Calibri" panose="020F0502020204030204" pitchFamily="34" charset="0"/>
                <a:cs typeface="Calibri" panose="020F0502020204030204" pitchFamily="34" charset="0"/>
              </a:rPr>
              <a:t>Da un decennio si parla di nuovi motori rotativi per le auto elettriche </a:t>
            </a:r>
            <a:endParaRPr lang="it-IT" b="0" i="0" dirty="0">
              <a:solidFill>
                <a:srgbClr val="222222"/>
              </a:solidFill>
              <a:effectLst/>
              <a:latin typeface="Calibri" panose="020F0502020204030204" pitchFamily="34" charset="0"/>
              <a:cs typeface="Calibri" panose="020F0502020204030204" pitchFamily="34" charset="0"/>
            </a:endParaRPr>
          </a:p>
        </p:txBody>
      </p:sp>
      <p:sp>
        <p:nvSpPr>
          <p:cNvPr id="6" name="Rettangolo 5"/>
          <p:cNvSpPr/>
          <p:nvPr/>
        </p:nvSpPr>
        <p:spPr>
          <a:xfrm>
            <a:off x="7088823" y="5073133"/>
            <a:ext cx="4968604" cy="369332"/>
          </a:xfrm>
          <a:prstGeom prst="rect">
            <a:avLst/>
          </a:prstGeom>
        </p:spPr>
        <p:txBody>
          <a:bodyPr wrap="none">
            <a:spAutoFit/>
          </a:bodyPr>
          <a:lstStyle/>
          <a:p>
            <a:r>
              <a:rPr lang="it-IT" dirty="0">
                <a:hlinkClick r:id="rId3"/>
              </a:rPr>
              <a:t>https://www.youtube.com/watch?v=Y2ImpoBQUao</a:t>
            </a:r>
            <a:endParaRPr lang="it-IT" dirty="0"/>
          </a:p>
        </p:txBody>
      </p:sp>
      <p:sp>
        <p:nvSpPr>
          <p:cNvPr id="9" name="Rettangolo 8"/>
          <p:cNvSpPr/>
          <p:nvPr/>
        </p:nvSpPr>
        <p:spPr>
          <a:xfrm>
            <a:off x="280737" y="5380672"/>
            <a:ext cx="11678652" cy="1477328"/>
          </a:xfrm>
          <a:prstGeom prst="rect">
            <a:avLst/>
          </a:prstGeom>
        </p:spPr>
        <p:txBody>
          <a:bodyPr wrap="square">
            <a:spAutoFit/>
          </a:bodyPr>
          <a:lstStyle/>
          <a:p>
            <a:pPr fontAlgn="base"/>
            <a:r>
              <a:rPr lang="it-IT" b="1" dirty="0">
                <a:solidFill>
                  <a:srgbClr val="000000"/>
                </a:solidFill>
                <a:latin typeface="Calibri" panose="020F0502020204030204" pitchFamily="34" charset="0"/>
                <a:cs typeface="Calibri" panose="020F0502020204030204" pitchFamily="34" charset="0"/>
              </a:rPr>
              <a:t>Il futuro è rotativo: </a:t>
            </a:r>
            <a:r>
              <a:rPr lang="it-IT" b="1" dirty="0" smtClean="0">
                <a:solidFill>
                  <a:srgbClr val="000000"/>
                </a:solidFill>
                <a:latin typeface="Calibri" panose="020F0502020204030204" pitchFamily="34" charset="0"/>
                <a:cs typeface="Calibri" panose="020F0502020204030204" pitchFamily="34" charset="0"/>
              </a:rPr>
              <a:t>le </a:t>
            </a:r>
            <a:r>
              <a:rPr lang="it-IT" b="1" dirty="0">
                <a:solidFill>
                  <a:srgbClr val="000000"/>
                </a:solidFill>
                <a:latin typeface="Calibri" panose="020F0502020204030204" pitchFamily="34" charset="0"/>
                <a:cs typeface="Calibri" panose="020F0502020204030204" pitchFamily="34" charset="0"/>
              </a:rPr>
              <a:t>regole nell'auto elettrica</a:t>
            </a:r>
          </a:p>
          <a:p>
            <a:pPr fontAlgn="base"/>
            <a:r>
              <a:rPr lang="it-IT" i="1" dirty="0" smtClean="0">
                <a:solidFill>
                  <a:srgbClr val="000000"/>
                </a:solidFill>
                <a:latin typeface="Calibri" panose="020F0502020204030204" pitchFamily="34" charset="0"/>
                <a:cs typeface="Calibri" panose="020F0502020204030204" pitchFamily="34" charset="0"/>
              </a:rPr>
              <a:t>Questo motore usarlo </a:t>
            </a:r>
            <a:r>
              <a:rPr lang="it-IT" i="1" dirty="0">
                <a:solidFill>
                  <a:srgbClr val="000000"/>
                </a:solidFill>
                <a:latin typeface="Calibri" panose="020F0502020204030204" pitchFamily="34" charset="0"/>
                <a:cs typeface="Calibri" panose="020F0502020204030204" pitchFamily="34" charset="0"/>
              </a:rPr>
              <a:t>come generatore, a regime costante, per produrre energia elettrica a bordo, rivoluziona le dinamiche di autonomia delle vetture a batteria</a:t>
            </a:r>
            <a:r>
              <a:rPr lang="it-IT" i="1" dirty="0" smtClean="0">
                <a:solidFill>
                  <a:srgbClr val="000000"/>
                </a:solidFill>
                <a:latin typeface="Calibri" panose="020F0502020204030204" pitchFamily="34" charset="0"/>
                <a:cs typeface="Calibri" panose="020F0502020204030204" pitchFamily="34" charset="0"/>
              </a:rPr>
              <a:t>. Il  </a:t>
            </a:r>
            <a:r>
              <a:rPr lang="it-IT" dirty="0">
                <a:latin typeface="Calibri" panose="020F0502020204030204" pitchFamily="34" charset="0"/>
                <a:cs typeface="Calibri" panose="020F0502020204030204" pitchFamily="34" charset="0"/>
              </a:rPr>
              <a:t>brevetto tecnico che risale agli anni venti. </a:t>
            </a:r>
            <a:r>
              <a:rPr lang="it-IT" dirty="0" smtClean="0">
                <a:latin typeface="Calibri" panose="020F0502020204030204" pitchFamily="34" charset="0"/>
                <a:cs typeface="Calibri" panose="020F0502020204030204" pitchFamily="34" charset="0"/>
              </a:rPr>
              <a:t>Creato dall'ingegnere </a:t>
            </a:r>
            <a:r>
              <a:rPr lang="it-IT" dirty="0">
                <a:latin typeface="Calibri" panose="020F0502020204030204" pitchFamily="34" charset="0"/>
                <a:cs typeface="Calibri" panose="020F0502020204030204" pitchFamily="34" charset="0"/>
              </a:rPr>
              <a:t>tedesco </a:t>
            </a:r>
            <a:r>
              <a:rPr lang="it-IT" b="1" dirty="0">
                <a:latin typeface="Calibri" panose="020F0502020204030204" pitchFamily="34" charset="0"/>
                <a:cs typeface="Calibri" panose="020F0502020204030204" pitchFamily="34" charset="0"/>
              </a:rPr>
              <a:t>Felix </a:t>
            </a:r>
            <a:r>
              <a:rPr lang="it-IT" b="1" dirty="0" err="1">
                <a:latin typeface="Calibri" panose="020F0502020204030204" pitchFamily="34" charset="0"/>
                <a:cs typeface="Calibri" panose="020F0502020204030204" pitchFamily="34" charset="0"/>
              </a:rPr>
              <a:t>Wankel</a:t>
            </a:r>
            <a:r>
              <a:rPr lang="it-IT" dirty="0">
                <a:latin typeface="Calibri" panose="020F0502020204030204" pitchFamily="34" charset="0"/>
                <a:cs typeface="Calibri" panose="020F0502020204030204" pitchFamily="34" charset="0"/>
              </a:rPr>
              <a:t> </a:t>
            </a:r>
            <a:r>
              <a:rPr lang="it-IT" dirty="0" smtClean="0">
                <a:latin typeface="Calibri" panose="020F0502020204030204" pitchFamily="34" charset="0"/>
                <a:cs typeface="Calibri" panose="020F0502020204030204" pitchFamily="34" charset="0"/>
              </a:rPr>
              <a:t> si intravedeva l'idea </a:t>
            </a:r>
            <a:r>
              <a:rPr lang="it-IT" dirty="0">
                <a:latin typeface="Calibri" panose="020F0502020204030204" pitchFamily="34" charset="0"/>
                <a:cs typeface="Calibri" panose="020F0502020204030204" pitchFamily="34" charset="0"/>
              </a:rPr>
              <a:t>di un motore rivoluzionario nel funzionamento. Oggi il propulsore che porta il suo nome, è destin</a:t>
            </a:r>
            <a:r>
              <a:rPr lang="it-IT" dirty="0"/>
              <a:t>ato ad inserirsi in modo cruciale nelle geometrie che vanno </a:t>
            </a:r>
            <a:r>
              <a:rPr lang="it-IT" b="1" dirty="0"/>
              <a:t>dall'auto elettrica a quella ibrida plug-in</a:t>
            </a:r>
            <a:endParaRPr lang="it-IT" b="0" i="1" dirty="0">
              <a:solidFill>
                <a:srgbClr val="000000"/>
              </a:solidFill>
              <a:effectLst/>
              <a:latin typeface="Calibri" panose="020F0502020204030204" pitchFamily="34" charset="0"/>
              <a:cs typeface="Calibri" panose="020F0502020204030204" pitchFamily="34" charset="0"/>
            </a:endParaRPr>
          </a:p>
        </p:txBody>
      </p:sp>
      <p:pic>
        <p:nvPicPr>
          <p:cNvPr id="1028" name="Picture 4" descr="Monoelica con motore di tipo a stella. - Foto di Museo Storico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7714" y="0"/>
            <a:ext cx="2394286" cy="17934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erei della Seconda Guerra Mondiale - Posts | Face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475" y="0"/>
            <a:ext cx="2752892" cy="17859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li aerei della Seconda Guerra Mondia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0053" y="-1"/>
            <a:ext cx="3208421" cy="180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502943"/>
      </p:ext>
    </p:extLst>
  </p:cSld>
  <p:clrMapOvr>
    <a:masterClrMapping/>
  </p:clrMapOvr>
  <mc:AlternateContent xmlns:mc="http://schemas.openxmlformats.org/markup-compatibility/2006" xmlns:p14="http://schemas.microsoft.com/office/powerpoint/2010/main">
    <mc:Choice Requires="p14">
      <p:transition spd="slow" p14:dur="3250">
        <p:wipe/>
      </p:transition>
    </mc:Choice>
    <mc:Fallback xmlns="">
      <p:transition spd="slow">
        <p:wip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txBox="1">
            <a:spLocks/>
          </p:cNvSpPr>
          <p:nvPr/>
        </p:nvSpPr>
        <p:spPr>
          <a:xfrm>
            <a:off x="425576" y="667637"/>
            <a:ext cx="3662346" cy="726594"/>
          </a:xfrm>
          <a:prstGeom prst="rect">
            <a:avLst/>
          </a:prstGeom>
        </p:spPr>
        <p:txBody>
          <a:bodyPr vert="horz" lIns="91440" tIns="45720" rIns="91440" bIns="45720" rtlCol="0" anchor="b">
            <a:normAutofit fontScale="90000" lnSpcReduction="2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3100" dirty="0" smtClean="0"/>
              <a:t>Motori </a:t>
            </a:r>
          </a:p>
          <a:p>
            <a:pPr algn="ctr"/>
            <a:r>
              <a:rPr lang="it-IT" sz="2200" b="1" dirty="0" smtClean="0">
                <a:solidFill>
                  <a:srgbClr val="FFFF00"/>
                </a:solidFill>
                <a:latin typeface="Calibri" panose="020F0502020204030204" pitchFamily="34" charset="0"/>
                <a:cs typeface="Calibri" panose="020F0502020204030204" pitchFamily="34" charset="0"/>
              </a:rPr>
              <a:t>(turbine a gas)</a:t>
            </a:r>
            <a:endParaRPr lang="it-IT" sz="2200" b="1" dirty="0">
              <a:solidFill>
                <a:srgbClr val="FFFF00"/>
              </a:solidFill>
              <a:latin typeface="Calibri" panose="020F0502020204030204" pitchFamily="34" charset="0"/>
              <a:cs typeface="Calibri" panose="020F0502020204030204" pitchFamily="34" charset="0"/>
            </a:endParaRPr>
          </a:p>
        </p:txBody>
      </p:sp>
      <p:sp>
        <p:nvSpPr>
          <p:cNvPr id="4" name="CasellaDiTesto 3"/>
          <p:cNvSpPr txBox="1"/>
          <p:nvPr/>
        </p:nvSpPr>
        <p:spPr>
          <a:xfrm>
            <a:off x="4146933" y="1864430"/>
            <a:ext cx="5329575" cy="2308324"/>
          </a:xfrm>
          <a:prstGeom prst="rect">
            <a:avLst/>
          </a:prstGeom>
          <a:noFill/>
        </p:spPr>
        <p:txBody>
          <a:bodyPr wrap="square" rtlCol="0">
            <a:spAutoFit/>
          </a:bodyPr>
          <a:lstStyle/>
          <a:p>
            <a:pPr algn="just"/>
            <a:r>
              <a:rPr lang="it-IT" dirty="0" smtClean="0">
                <a:latin typeface="Calibri" panose="020F0502020204030204" pitchFamily="34" charset="0"/>
                <a:cs typeface="Calibri" panose="020F0502020204030204" pitchFamily="34" charset="0"/>
              </a:rPr>
              <a:t>i motori alternativi utilizzati sino allora.</a:t>
            </a:r>
          </a:p>
          <a:p>
            <a:pPr algn="just"/>
            <a:r>
              <a:rPr lang="it-IT" dirty="0" smtClean="0">
                <a:latin typeface="Calibri" panose="020F0502020204030204" pitchFamily="34" charset="0"/>
                <a:cs typeface="Calibri" panose="020F0502020204030204" pitchFamily="34" charset="0"/>
              </a:rPr>
              <a:t>Altre applicazioni si hanno nella propulsione navale, nella trazione ferroviaria e nella produzione dell’energia elettrica.</a:t>
            </a:r>
          </a:p>
          <a:p>
            <a:pPr algn="just"/>
            <a:r>
              <a:rPr lang="it-IT" dirty="0" smtClean="0">
                <a:latin typeface="Calibri" panose="020F0502020204030204" pitchFamily="34" charset="0"/>
                <a:cs typeface="Calibri" panose="020F0502020204030204" pitchFamily="34" charset="0"/>
              </a:rPr>
              <a:t>Nella versione più semplice, un impianto di turbina a gas è composto da un compressore, da una camera di distribuzione e da una turbina. </a:t>
            </a:r>
          </a:p>
          <a:p>
            <a:pPr algn="just"/>
            <a:r>
              <a:rPr lang="it-IT" dirty="0" smtClean="0">
                <a:latin typeface="Calibri" panose="020F0502020204030204" pitchFamily="34" charset="0"/>
                <a:cs typeface="Calibri" panose="020F0502020204030204" pitchFamily="34" charset="0"/>
              </a:rPr>
              <a:t>COME FUNZIONE </a:t>
            </a:r>
            <a:endParaRPr lang="it-IT" dirty="0">
              <a:latin typeface="Calibri" panose="020F0502020204030204" pitchFamily="34" charset="0"/>
              <a:cs typeface="Calibri" panose="020F0502020204030204" pitchFamily="34" charset="0"/>
            </a:endParaRPr>
          </a:p>
        </p:txBody>
      </p:sp>
      <p:sp>
        <p:nvSpPr>
          <p:cNvPr id="9" name="CasellaDiTesto 8"/>
          <p:cNvSpPr txBox="1"/>
          <p:nvPr/>
        </p:nvSpPr>
        <p:spPr>
          <a:xfrm>
            <a:off x="4105366" y="4120277"/>
            <a:ext cx="5301869" cy="2585323"/>
          </a:xfrm>
          <a:prstGeom prst="rect">
            <a:avLst/>
          </a:prstGeom>
          <a:noFill/>
        </p:spPr>
        <p:txBody>
          <a:bodyPr wrap="square" rtlCol="0">
            <a:spAutoFit/>
          </a:bodyPr>
          <a:lstStyle/>
          <a:p>
            <a:r>
              <a:rPr lang="it-IT" dirty="0" smtClean="0">
                <a:latin typeface="Calibri" panose="020F0502020204030204" pitchFamily="34" charset="0"/>
                <a:cs typeface="Calibri" panose="020F0502020204030204" pitchFamily="34" charset="0"/>
              </a:rPr>
              <a:t>L’aria è prelevata dal compressore, dopo essere stata compressa, è inviata alla camera di combustione (combustore) dove il combustibile è iniettato in modo continuo mediante un sistema di iniettori alimentati da una pompa. Dopo la combustione, che attualmente avviene nella pressoché totalità dei casi a pressione costante e in cui si ha un aumento di temperatura e di volume specifico, i gas combusti vengono inviati in turbina dove spandendosi producono lavoro</a:t>
            </a:r>
            <a:r>
              <a:rPr lang="it-IT" dirty="0" smtClean="0"/>
              <a:t>. </a:t>
            </a:r>
            <a:endParaRPr lang="it-IT" dirty="0"/>
          </a:p>
        </p:txBody>
      </p:sp>
      <p:sp>
        <p:nvSpPr>
          <p:cNvPr id="5" name="Rettangolo 4"/>
          <p:cNvSpPr/>
          <p:nvPr/>
        </p:nvSpPr>
        <p:spPr>
          <a:xfrm>
            <a:off x="362076" y="4061456"/>
            <a:ext cx="3781907" cy="646331"/>
          </a:xfrm>
          <a:prstGeom prst="rect">
            <a:avLst/>
          </a:prstGeom>
        </p:spPr>
        <p:txBody>
          <a:bodyPr wrap="square">
            <a:spAutoFit/>
          </a:bodyPr>
          <a:lstStyle/>
          <a:p>
            <a:r>
              <a:rPr lang="it-IT" dirty="0">
                <a:latin typeface="Calibri" panose="020F0502020204030204" pitchFamily="34" charset="0"/>
                <a:cs typeface="Calibri" panose="020F0502020204030204" pitchFamily="34" charset="0"/>
                <a:hlinkClick r:id="rId2"/>
              </a:rPr>
              <a:t>https://www.youtube.com/watch?v=1wyvCYDD1So</a:t>
            </a:r>
            <a:endParaRPr lang="it-IT" dirty="0">
              <a:latin typeface="Calibri" panose="020F0502020204030204" pitchFamily="34" charset="0"/>
              <a:cs typeface="Calibri" panose="020F0502020204030204" pitchFamily="34" charset="0"/>
            </a:endParaRPr>
          </a:p>
        </p:txBody>
      </p:sp>
      <p:pic>
        <p:nvPicPr>
          <p:cNvPr id="3082" name="Picture 10" descr="3. Esempi quotidiani - Il terzo principio della dinam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99" y="1476131"/>
            <a:ext cx="3732540" cy="2540999"/>
          </a:xfrm>
          <a:prstGeom prst="rect">
            <a:avLst/>
          </a:prstGeom>
          <a:noFill/>
          <a:extLst>
            <a:ext uri="{909E8E84-426E-40DD-AFC4-6F175D3DCCD1}">
              <a14:hiddenFill xmlns:a14="http://schemas.microsoft.com/office/drawing/2010/main">
                <a:solidFill>
                  <a:srgbClr val="FFFFFF"/>
                </a:solidFill>
              </a14:hiddenFill>
            </a:ext>
          </a:extLst>
        </p:spPr>
      </p:pic>
      <p:sp>
        <p:nvSpPr>
          <p:cNvPr id="11" name="Rettangolo 10"/>
          <p:cNvSpPr/>
          <p:nvPr/>
        </p:nvSpPr>
        <p:spPr>
          <a:xfrm>
            <a:off x="4170217" y="428018"/>
            <a:ext cx="7794803" cy="138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80" name="Picture 8" descr="Turbogetto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454" y="506426"/>
            <a:ext cx="3200546" cy="1336228"/>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p:cNvSpPr/>
          <p:nvPr/>
        </p:nvSpPr>
        <p:spPr>
          <a:xfrm>
            <a:off x="4177293" y="393043"/>
            <a:ext cx="4772743" cy="1477328"/>
          </a:xfrm>
          <a:prstGeom prst="rect">
            <a:avLst/>
          </a:prstGeom>
        </p:spPr>
        <p:txBody>
          <a:bodyPr wrap="square">
            <a:spAutoFit/>
          </a:bodyPr>
          <a:lstStyle/>
          <a:p>
            <a:pPr algn="just"/>
            <a:r>
              <a:rPr lang="it-IT" dirty="0">
                <a:latin typeface="Calibri" panose="020F0502020204030204" pitchFamily="34" charset="0"/>
                <a:cs typeface="Calibri" panose="020F0502020204030204" pitchFamily="34" charset="0"/>
              </a:rPr>
              <a:t>I motori a turbina a gas, comunemente indicati come turbine a gas, furono sviluppati nella loro forma moderna a cavallo degli anni ‘50 </a:t>
            </a:r>
            <a:r>
              <a:rPr lang="it-IT" dirty="0" smtClean="0">
                <a:latin typeface="Calibri" panose="020F0502020204030204" pitchFamily="34" charset="0"/>
                <a:cs typeface="Calibri" panose="020F0502020204030204" pitchFamily="34" charset="0"/>
              </a:rPr>
              <a:t>del secolo scorso </a:t>
            </a:r>
            <a:r>
              <a:rPr lang="it-IT" dirty="0">
                <a:latin typeface="Calibri" panose="020F0502020204030204" pitchFamily="34" charset="0"/>
                <a:cs typeface="Calibri" panose="020F0502020204030204" pitchFamily="34" charset="0"/>
              </a:rPr>
              <a:t>soprattutto nel campo della propulsione </a:t>
            </a:r>
            <a:r>
              <a:rPr lang="it-IT" dirty="0" smtClean="0">
                <a:latin typeface="Calibri" panose="020F0502020204030204" pitchFamily="34" charset="0"/>
                <a:cs typeface="Calibri" panose="020F0502020204030204" pitchFamily="34" charset="0"/>
              </a:rPr>
              <a:t>aeronautica, soppiantarono in tempi brevi</a:t>
            </a:r>
            <a:endParaRPr lang="it-IT" dirty="0">
              <a:latin typeface="Calibri" panose="020F0502020204030204" pitchFamily="34" charset="0"/>
              <a:cs typeface="Calibri" panose="020F0502020204030204" pitchFamily="34" charset="0"/>
            </a:endParaRPr>
          </a:p>
        </p:txBody>
      </p:sp>
      <p:pic>
        <p:nvPicPr>
          <p:cNvPr id="3086" name="Picture 14" descr="Portaerei Prince of Wa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4218" y="4251392"/>
            <a:ext cx="2534708" cy="2121699"/>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p:cNvSpPr/>
          <p:nvPr/>
        </p:nvSpPr>
        <p:spPr>
          <a:xfrm>
            <a:off x="401781" y="5948340"/>
            <a:ext cx="3657601" cy="646331"/>
          </a:xfrm>
          <a:prstGeom prst="rect">
            <a:avLst/>
          </a:prstGeom>
        </p:spPr>
        <p:txBody>
          <a:bodyPr wrap="square">
            <a:spAutoFit/>
          </a:bodyPr>
          <a:lstStyle/>
          <a:p>
            <a:r>
              <a:rPr lang="it-IT" dirty="0">
                <a:hlinkClick r:id="rId6"/>
              </a:rPr>
              <a:t>https://www.youtube.com/watch?v=Cb-Uv8HdMoU</a:t>
            </a:r>
            <a:endParaRPr lang="it-IT" dirty="0"/>
          </a:p>
        </p:txBody>
      </p:sp>
      <p:sp>
        <p:nvSpPr>
          <p:cNvPr id="14" name="CasellaDiTesto 13"/>
          <p:cNvSpPr txBox="1"/>
          <p:nvPr/>
        </p:nvSpPr>
        <p:spPr>
          <a:xfrm>
            <a:off x="526473" y="5001492"/>
            <a:ext cx="3269672" cy="923330"/>
          </a:xfrm>
          <a:prstGeom prst="rect">
            <a:avLst/>
          </a:prstGeom>
          <a:noFill/>
        </p:spPr>
        <p:txBody>
          <a:bodyPr wrap="square" rtlCol="0">
            <a:spAutoFit/>
          </a:bodyPr>
          <a:lstStyle/>
          <a:p>
            <a:pPr algn="ctr"/>
            <a:r>
              <a:rPr lang="it-IT" dirty="0" smtClean="0">
                <a:solidFill>
                  <a:srgbClr val="FF0000"/>
                </a:solidFill>
              </a:rPr>
              <a:t>COME FUNZIONA UNA CENTRALE TERMOELETTRICA CON TURBINA A GAS</a:t>
            </a:r>
            <a:endParaRPr lang="it-IT" dirty="0">
              <a:solidFill>
                <a:srgbClr val="FF0000"/>
              </a:solidFill>
            </a:endParaRPr>
          </a:p>
        </p:txBody>
      </p:sp>
    </p:spTree>
    <p:extLst>
      <p:ext uri="{BB962C8B-B14F-4D97-AF65-F5344CB8AC3E}">
        <p14:creationId xmlns:p14="http://schemas.microsoft.com/office/powerpoint/2010/main" val="1801773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i">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docProps/app.xml><?xml version="1.0" encoding="utf-8"?>
<Properties xmlns="http://schemas.openxmlformats.org/officeDocument/2006/extended-properties" xmlns:vt="http://schemas.openxmlformats.org/officeDocument/2006/docPropsVTypes">
  <Template>TM03457464[[fn=Dividendi]]</Template>
  <TotalTime>1657</TotalTime>
  <Words>1410</Words>
  <Application>Microsoft Office PowerPoint</Application>
  <PresentationFormat>Widescreen</PresentationFormat>
  <Paragraphs>138</Paragraphs>
  <Slides>10</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10</vt:i4>
      </vt:variant>
    </vt:vector>
  </HeadingPairs>
  <TitlesOfParts>
    <vt:vector size="17" baseType="lpstr">
      <vt:lpstr>Arial</vt:lpstr>
      <vt:lpstr>Batang</vt:lpstr>
      <vt:lpstr>Calibri</vt:lpstr>
      <vt:lpstr>Gill Sans MT</vt:lpstr>
      <vt:lpstr>Wingdings</vt:lpstr>
      <vt:lpstr>Wingdings 2</vt:lpstr>
      <vt:lpstr>Dividendi</vt:lpstr>
      <vt:lpstr>I motori – sezione motori  a vapore                a combustione</vt:lpstr>
      <vt:lpstr>MOTORI</vt:lpstr>
      <vt:lpstr>Le macchine a vapore</vt:lpstr>
      <vt:lpstr>MOTORI</vt:lpstr>
      <vt:lpstr>Turbine a vapore</vt:lpstr>
      <vt:lpstr>Turbina  a vapore</vt:lpstr>
      <vt:lpstr>Presentazione standard di PowerPoint</vt:lpstr>
      <vt:lpstr>Motori a scoppio (motori rotativi)</vt:lpstr>
      <vt:lpstr>Presentazione standard di PowerPoint</vt:lpstr>
      <vt:lpstr>Verifica sui fluidi da lavoro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macchine</dc:title>
  <dc:creator>elvira gemelli</dc:creator>
  <cp:lastModifiedBy>Angelo</cp:lastModifiedBy>
  <cp:revision>120</cp:revision>
  <dcterms:created xsi:type="dcterms:W3CDTF">2020-03-17T19:11:12Z</dcterms:created>
  <dcterms:modified xsi:type="dcterms:W3CDTF">2020-04-22T13:36:27Z</dcterms:modified>
</cp:coreProperties>
</file>