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Anaktoria" charset="1" panose="02020602090805090A03"/>
      <p:regular r:id="rId26"/>
    </p:embeddedFont>
    <p:embeddedFont>
      <p:font typeface="Garet Bold" charset="1" panose="00000000000000000000"/>
      <p:regular r:id="rId27"/>
    </p:embeddedFont>
    <p:embeddedFont>
      <p:font typeface="Josefin Sans Bold" charset="1" panose="00000800000000000000"/>
      <p:regular r:id="rId28"/>
    </p:embeddedFont>
    <p:embeddedFont>
      <p:font typeface="Josefin Slab Bold" charset="1" panose="02000000000000000000"/>
      <p:regular r:id="rId29"/>
    </p:embeddedFont>
    <p:embeddedFont>
      <p:font typeface="Josefin Slab" charset="1" panose="02000000000000000000"/>
      <p:regular r:id="rId30"/>
    </p:embeddedFont>
    <p:embeddedFont>
      <p:font typeface="Lazydog" charset="1" panose="00000000000000000000"/>
      <p:regular r:id="rId31"/>
    </p:embeddedFont>
    <p:embeddedFont>
      <p:font typeface="Canva Sans" charset="1" panose="020B0503030501040103"/>
      <p:regular r:id="rId32"/>
    </p:embeddedFont>
    <p:embeddedFont>
      <p:font typeface="Canva Sans Bold" charset="1" panose="020B0803030501040103"/>
      <p:regular r:id="rId33"/>
    </p:embeddedFont>
    <p:embeddedFont>
      <p:font typeface="Poppins" charset="1" panose="0000050000000000000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 Id="rId6"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 Id="rId6"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https://docs.google.com/document/d/1j03D3gkhZJY_nSjTDoAAmPY0Zleqvhe5/edit" TargetMode="External" Type="http://schemas.openxmlformats.org/officeDocument/2006/relationships/hyperlink"/><Relationship Id="rId6" Target="../media/image4.png" Type="http://schemas.openxmlformats.org/officeDocument/2006/relationships/image"/><Relationship Id="rId7" Target="https://docs.google.com/document/d/1j03D3gkhZJY_nSjTDoAAmPY0Zleqvhe5/edit" TargetMode="External" Type="http://schemas.openxmlformats.org/officeDocument/2006/relationships/hyperlink"/></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jpeg" Type="http://schemas.openxmlformats.org/officeDocument/2006/relationships/image"/><Relationship Id="rId5" Target="https://docs.google.com/document/d/1j03D3gkhZJY_nSjTDoAAmPY0Zleqvhe5/edit" TargetMode="External" Type="http://schemas.openxmlformats.org/officeDocument/2006/relationships/hyperlink"/><Relationship Id="rId6"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jpeg" Type="http://schemas.openxmlformats.org/officeDocument/2006/relationships/image"/><Relationship Id="rId11" Target="../media/image6.png" Type="http://schemas.openxmlformats.org/officeDocument/2006/relationships/image"/><Relationship Id="rId12" Target="../media/image7.png" Type="http://schemas.openxmlformats.org/officeDocument/2006/relationships/image"/><Relationship Id="rId13" Target="../media/image18.jpeg" Type="http://schemas.openxmlformats.org/officeDocument/2006/relationships/image"/><Relationship Id="rId14" Target="https://it.wikipedia.org/wiki/Cimabue" TargetMode="External" Type="http://schemas.openxmlformats.org/officeDocument/2006/relationships/hyperlink"/><Relationship Id="rId15" Target="https://it.wikipedia.org/wiki/Museo_della_Porziuncola" TargetMode="External" Type="http://schemas.openxmlformats.org/officeDocument/2006/relationships/hyperlink"/><Relationship Id="rId16" Target="https://it.wikipedia.org/wiki/Basilica_di_Santa_Maria_degli_Angeli_(Assisi)" TargetMode="External" Type="http://schemas.openxmlformats.org/officeDocument/2006/relationships/hyperlink"/><Relationship Id="rId17" Target="https://it.wikipedia.org/wiki/Assisi" TargetMode="External" Type="http://schemas.openxmlformats.org/officeDocument/2006/relationships/hyperlink"/><Relationship Id="rId2" Target="https://www.youtube.com/watch?v=yp2yYXXqDAc" TargetMode="External" Type="http://schemas.openxmlformats.org/officeDocument/2006/relationships/hyperlink"/><Relationship Id="rId3" Target="../media/image8.jpe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jpe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1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 Id="rId7" Target="https://www.raiplay.it/video/2020/09/francesco-film-animazione-9a8ac23f-5bda-4a30-aacd-dad28eb8f9a5.html"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https://www.youtube.com/watch?v=4SCTHaSbOmM" TargetMode="External" Type="http://schemas.openxmlformats.org/officeDocument/2006/relationships/video"/></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https://www.youtube.com/watch?v=lXUxNlb4-1k"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https://docs.google.com/presentation/d/1Q-kP4kP-mCgFzg56ypChHRRaV5HyGIPu/edit?slide=id.p1#slide=id.p1" TargetMode="External" Type="http://schemas.openxmlformats.org/officeDocument/2006/relationships/hyperlink"/><Relationship Id="rId4" Target="../media/image27.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 Id="rId5" Target="../media/image33.png" Type="http://schemas.openxmlformats.org/officeDocument/2006/relationships/image"/><Relationship Id="rId6" Target="https://www.canva.com/design/DAHW33gKG_A/nYGZyUBGVQfYctVMm_DyPQ/edit" TargetMode="External" Type="http://schemas.openxmlformats.org/officeDocument/2006/relationships/hyperlink"/></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3218" t="-22650" r="-7570" b="0"/>
            </a:stretch>
          </a:blipFill>
        </p:spPr>
      </p:sp>
      <p:sp>
        <p:nvSpPr>
          <p:cNvPr name="Freeform 3" id="3"/>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803397" y="729089"/>
            <a:ext cx="2635486" cy="599221"/>
            <a:chOff x="0" y="0"/>
            <a:chExt cx="1787422" cy="406400"/>
          </a:xfrm>
        </p:grpSpPr>
        <p:sp>
          <p:nvSpPr>
            <p:cNvPr name="Freeform 5" id="5"/>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6" id="6"/>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128866" y="1547552"/>
            <a:ext cx="16710338" cy="9818349"/>
            <a:chOff x="0" y="0"/>
            <a:chExt cx="22280451" cy="13091132"/>
          </a:xfrm>
        </p:grpSpPr>
        <p:sp>
          <p:nvSpPr>
            <p:cNvPr name="TextBox 8" id="8"/>
            <p:cNvSpPr txBox="true"/>
            <p:nvPr/>
          </p:nvSpPr>
          <p:spPr>
            <a:xfrm rot="0">
              <a:off x="2267165" y="10165921"/>
              <a:ext cx="18614455" cy="2925212"/>
            </a:xfrm>
            <a:prstGeom prst="rect">
              <a:avLst/>
            </a:prstGeom>
          </p:spPr>
          <p:txBody>
            <a:bodyPr anchor="t" rtlCol="false" tIns="0" lIns="0" bIns="0" rIns="0">
              <a:spAutoFit/>
            </a:bodyPr>
            <a:lstStyle/>
            <a:p>
              <a:pPr algn="ctr">
                <a:lnSpc>
                  <a:spcPts val="13704"/>
                </a:lnSpc>
              </a:pPr>
            </a:p>
          </p:txBody>
        </p:sp>
        <p:sp>
          <p:nvSpPr>
            <p:cNvPr name="TextBox 9" id="9"/>
            <p:cNvSpPr txBox="true"/>
            <p:nvPr/>
          </p:nvSpPr>
          <p:spPr>
            <a:xfrm rot="0">
              <a:off x="0" y="314325"/>
              <a:ext cx="22280451" cy="10338743"/>
            </a:xfrm>
            <a:prstGeom prst="rect">
              <a:avLst/>
            </a:prstGeom>
          </p:spPr>
          <p:txBody>
            <a:bodyPr anchor="t" rtlCol="false" tIns="0" lIns="0" bIns="0" rIns="0">
              <a:spAutoFit/>
            </a:bodyPr>
            <a:lstStyle/>
            <a:p>
              <a:pPr algn="ctr">
                <a:lnSpc>
                  <a:spcPts val="12640"/>
                </a:lnSpc>
              </a:pPr>
              <a:r>
                <a:rPr lang="en-US" sz="13305">
                  <a:solidFill>
                    <a:srgbClr val="BD5514"/>
                  </a:solidFill>
                  <a:latin typeface="Anaktoria"/>
                  <a:ea typeface="Anaktoria"/>
                  <a:cs typeface="Anaktoria"/>
                  <a:sym typeface="Anaktoria"/>
                </a:rPr>
                <a:t>Francesco D’Assisi e la pace possibile</a:t>
              </a:r>
            </a:p>
            <a:p>
              <a:pPr algn="ctr">
                <a:lnSpc>
                  <a:spcPts val="8780"/>
                </a:lnSpc>
              </a:pPr>
            </a:p>
            <a:p>
              <a:pPr algn="ctr">
                <a:lnSpc>
                  <a:spcPts val="8780"/>
                </a:lnSpc>
              </a:pPr>
            </a:p>
            <a:p>
              <a:pPr algn="ctr">
                <a:lnSpc>
                  <a:spcPts val="8780"/>
                </a:lnSpc>
              </a:pPr>
              <a:r>
                <a:rPr lang="en-US" sz="9242">
                  <a:solidFill>
                    <a:srgbClr val="FDFDFC"/>
                  </a:solidFill>
                  <a:latin typeface="Anaktoria"/>
                  <a:ea typeface="Anaktoria"/>
                  <a:cs typeface="Anaktoria"/>
                  <a:sym typeface="Anaktoria"/>
                </a:rPr>
                <a:t>P</a:t>
              </a:r>
              <a:r>
                <a:rPr lang="en-US" sz="9242">
                  <a:solidFill>
                    <a:srgbClr val="FDFDFC"/>
                  </a:solidFill>
                  <a:latin typeface="Anaktoria"/>
                  <a:ea typeface="Anaktoria"/>
                  <a:cs typeface="Anaktoria"/>
                  <a:sym typeface="Anaktoria"/>
                </a:rPr>
                <a:t>rogetto di Ed. Civica, anno scolastico 2026/27</a:t>
              </a:r>
            </a:p>
          </p:txBody>
        </p:sp>
      </p:grpSp>
      <p:sp>
        <p:nvSpPr>
          <p:cNvPr name="Freeform 10" id="10"/>
          <p:cNvSpPr/>
          <p:nvPr/>
        </p:nvSpPr>
        <p:spPr>
          <a:xfrm flipH="false" flipV="false" rot="0">
            <a:off x="0" y="0"/>
            <a:ext cx="2552125" cy="2552125"/>
          </a:xfrm>
          <a:custGeom>
            <a:avLst/>
            <a:gdLst/>
            <a:ahLst/>
            <a:cxnLst/>
            <a:rect r="r" b="b" t="t" l="l"/>
            <a:pathLst>
              <a:path h="2552125" w="2552125">
                <a:moveTo>
                  <a:pt x="0" y="0"/>
                </a:moveTo>
                <a:lnTo>
                  <a:pt x="2552125" y="0"/>
                </a:lnTo>
                <a:lnTo>
                  <a:pt x="2552125" y="2552125"/>
                </a:lnTo>
                <a:lnTo>
                  <a:pt x="0" y="2552125"/>
                </a:lnTo>
                <a:lnTo>
                  <a:pt x="0" y="0"/>
                </a:lnTo>
                <a:close/>
              </a:path>
            </a:pathLst>
          </a:custGeom>
          <a:blipFill>
            <a:blip r:embed="rId5"/>
            <a:stretch>
              <a:fillRect l="0" t="0" r="0" b="0"/>
            </a:stretch>
          </a:blipFill>
        </p:spPr>
      </p:sp>
      <p:sp>
        <p:nvSpPr>
          <p:cNvPr name="TextBox 11" id="11"/>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sp>
        <p:nvSpPr>
          <p:cNvPr name="Freeform 12" id="12"/>
          <p:cNvSpPr/>
          <p:nvPr/>
        </p:nvSpPr>
        <p:spPr>
          <a:xfrm flipH="false" flipV="false" rot="741651">
            <a:off x="13963146" y="2560055"/>
            <a:ext cx="5166891" cy="5166891"/>
          </a:xfrm>
          <a:custGeom>
            <a:avLst/>
            <a:gdLst/>
            <a:ahLst/>
            <a:cxnLst/>
            <a:rect r="r" b="b" t="t" l="l"/>
            <a:pathLst>
              <a:path h="5166891" w="5166891">
                <a:moveTo>
                  <a:pt x="0" y="0"/>
                </a:moveTo>
                <a:lnTo>
                  <a:pt x="5166891" y="0"/>
                </a:lnTo>
                <a:lnTo>
                  <a:pt x="5166891" y="5166890"/>
                </a:lnTo>
                <a:lnTo>
                  <a:pt x="0" y="5166890"/>
                </a:lnTo>
                <a:lnTo>
                  <a:pt x="0" y="0"/>
                </a:lnTo>
                <a:close/>
              </a:path>
            </a:pathLst>
          </a:custGeom>
          <a:blipFill>
            <a:blip r:embed="rId6"/>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alphaModFix amt="78000"/>
            </a:blip>
            <a:stretch>
              <a:fillRect l="-2980" t="0" r="-3654" b="0"/>
            </a:stretch>
          </a:blipFill>
        </p:spPr>
      </p:sp>
      <p:sp>
        <p:nvSpPr>
          <p:cNvPr name="Freeform 13" id="13"/>
          <p:cNvSpPr/>
          <p:nvPr/>
        </p:nvSpPr>
        <p:spPr>
          <a:xfrm flipH="false" flipV="false" rot="0">
            <a:off x="15039080" y="7103099"/>
            <a:ext cx="2552125" cy="2552125"/>
          </a:xfrm>
          <a:custGeom>
            <a:avLst/>
            <a:gdLst/>
            <a:ahLst/>
            <a:cxnLst/>
            <a:rect r="r" b="b" t="t" l="l"/>
            <a:pathLst>
              <a:path h="2552125" w="2552125">
                <a:moveTo>
                  <a:pt x="0" y="0"/>
                </a:moveTo>
                <a:lnTo>
                  <a:pt x="2552125" y="0"/>
                </a:lnTo>
                <a:lnTo>
                  <a:pt x="2552125" y="2552125"/>
                </a:lnTo>
                <a:lnTo>
                  <a:pt x="0" y="2552125"/>
                </a:lnTo>
                <a:lnTo>
                  <a:pt x="0" y="0"/>
                </a:lnTo>
                <a:close/>
              </a:path>
            </a:pathLst>
          </a:custGeom>
          <a:blipFill>
            <a:blip r:embed="rId5"/>
            <a:stretch>
              <a:fillRect l="0" t="0" r="0" b="0"/>
            </a:stretch>
          </a:blipFill>
        </p:spPr>
      </p:sp>
      <p:grpSp>
        <p:nvGrpSpPr>
          <p:cNvPr name="Group 14" id="14"/>
          <p:cNvGrpSpPr/>
          <p:nvPr/>
        </p:nvGrpSpPr>
        <p:grpSpPr>
          <a:xfrm rot="0">
            <a:off x="832925" y="1711343"/>
            <a:ext cx="16963460" cy="19316840"/>
            <a:chOff x="0" y="0"/>
            <a:chExt cx="22617946" cy="25755787"/>
          </a:xfrm>
        </p:grpSpPr>
        <p:sp>
          <p:nvSpPr>
            <p:cNvPr name="TextBox 15" id="15"/>
            <p:cNvSpPr txBox="true"/>
            <p:nvPr/>
          </p:nvSpPr>
          <p:spPr>
            <a:xfrm rot="0">
              <a:off x="5357616" y="22391964"/>
              <a:ext cx="6408896" cy="361749"/>
            </a:xfrm>
            <a:prstGeom prst="rect">
              <a:avLst/>
            </a:prstGeom>
          </p:spPr>
          <p:txBody>
            <a:bodyPr anchor="t" rtlCol="false" tIns="0" lIns="0" bIns="0" rIns="0">
              <a:spAutoFit/>
            </a:bodyPr>
            <a:lstStyle/>
            <a:p>
              <a:pPr algn="just">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6" id="16"/>
            <p:cNvSpPr txBox="true"/>
            <p:nvPr/>
          </p:nvSpPr>
          <p:spPr>
            <a:xfrm rot="0">
              <a:off x="0" y="95250"/>
              <a:ext cx="22617946" cy="7103621"/>
            </a:xfrm>
            <a:prstGeom prst="rect">
              <a:avLst/>
            </a:prstGeom>
          </p:spPr>
          <p:txBody>
            <a:bodyPr anchor="t" rtlCol="false" tIns="0" lIns="0" bIns="0" rIns="0">
              <a:spAutoFit/>
            </a:bodyPr>
            <a:lstStyle/>
            <a:p>
              <a:pPr algn="just">
                <a:lnSpc>
                  <a:spcPts val="5247"/>
                </a:lnSpc>
              </a:pPr>
              <a:r>
                <a:rPr lang="en-US" b="true" sz="5300">
                  <a:solidFill>
                    <a:srgbClr val="CC0000"/>
                  </a:solidFill>
                  <a:latin typeface="Josefin Slab Bold"/>
                  <a:ea typeface="Josefin Slab Bold"/>
                  <a:cs typeface="Josefin Slab Bold"/>
                  <a:sym typeface="Josefin Slab Bold"/>
                </a:rPr>
                <a:t>Nell'anno scolastico delle celebrazioni nazionali per l'VIII Centenario della morte di San Francesco d’Assisi, alla luce della reintroduzione del 4 ottobre quale festa nazionale, il nostro Istituto propone un percorso progettuale multidisciplinare che intende sottrarre la figura del Santo all'iconografia classica per restituirla ai ragazzi come uno 'specchio'  attuale tramite il quale ancora oggi è possibile osservare se stessi e il mondo.</a:t>
              </a:r>
            </a:p>
          </p:txBody>
        </p:sp>
        <p:sp>
          <p:nvSpPr>
            <p:cNvPr name="TextBox 17" id="17"/>
            <p:cNvSpPr txBox="true"/>
            <p:nvPr/>
          </p:nvSpPr>
          <p:spPr>
            <a:xfrm rot="0">
              <a:off x="5362202" y="25533390"/>
              <a:ext cx="6408896" cy="222397"/>
            </a:xfrm>
            <a:prstGeom prst="rect">
              <a:avLst/>
            </a:prstGeom>
          </p:spPr>
          <p:txBody>
            <a:bodyPr anchor="t" rtlCol="false" tIns="0" lIns="0" bIns="0" rIns="0">
              <a:spAutoFit/>
            </a:bodyPr>
            <a:lstStyle/>
            <a:p>
              <a:pPr algn="just">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8" id="18"/>
          <p:cNvSpPr/>
          <p:nvPr/>
        </p:nvSpPr>
        <p:spPr>
          <a:xfrm flipH="false" flipV="false" rot="-1437177">
            <a:off x="2601771" y="7355132"/>
            <a:ext cx="1342617" cy="1826690"/>
          </a:xfrm>
          <a:custGeom>
            <a:avLst/>
            <a:gdLst/>
            <a:ahLst/>
            <a:cxnLst/>
            <a:rect r="r" b="b" t="t" l="l"/>
            <a:pathLst>
              <a:path h="1826690" w="1342617">
                <a:moveTo>
                  <a:pt x="0" y="0"/>
                </a:moveTo>
                <a:lnTo>
                  <a:pt x="1342617" y="0"/>
                </a:lnTo>
                <a:lnTo>
                  <a:pt x="1342617" y="1826691"/>
                </a:lnTo>
                <a:lnTo>
                  <a:pt x="0" y="1826691"/>
                </a:lnTo>
                <a:lnTo>
                  <a:pt x="0" y="0"/>
                </a:lnTo>
                <a:close/>
              </a:path>
            </a:pathLst>
          </a:custGeom>
          <a:blipFill>
            <a:blip r:embed="rId6"/>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91453" y="368281"/>
            <a:ext cx="18105095" cy="9550437"/>
          </a:xfrm>
          <a:custGeom>
            <a:avLst/>
            <a:gdLst/>
            <a:ahLst/>
            <a:cxnLst/>
            <a:rect r="r" b="b" t="t" l="l"/>
            <a:pathLst>
              <a:path h="9550437" w="18105095">
                <a:moveTo>
                  <a:pt x="0" y="0"/>
                </a:moveTo>
                <a:lnTo>
                  <a:pt x="18105094" y="0"/>
                </a:lnTo>
                <a:lnTo>
                  <a:pt x="18105094" y="9550438"/>
                </a:lnTo>
                <a:lnTo>
                  <a:pt x="0" y="9550438"/>
                </a:lnTo>
                <a:lnTo>
                  <a:pt x="0" y="0"/>
                </a:lnTo>
                <a:close/>
              </a:path>
            </a:pathLst>
          </a:custGeom>
          <a:blipFill>
            <a:blip r:embed="rId4">
              <a:alphaModFix amt="70000"/>
            </a:blip>
            <a:stretch>
              <a:fillRect l="0" t="0" r="0" b="0"/>
            </a:stretch>
          </a:blipFill>
        </p:spPr>
      </p:sp>
      <p:sp>
        <p:nvSpPr>
          <p:cNvPr name="Freeform 13" id="13"/>
          <p:cNvSpPr/>
          <p:nvPr/>
        </p:nvSpPr>
        <p:spPr>
          <a:xfrm flipH="false" flipV="false" rot="0">
            <a:off x="390693" y="7545619"/>
            <a:ext cx="2552125" cy="2552125"/>
          </a:xfrm>
          <a:custGeom>
            <a:avLst/>
            <a:gdLst/>
            <a:ahLst/>
            <a:cxnLst/>
            <a:rect r="r" b="b" t="t" l="l"/>
            <a:pathLst>
              <a:path h="2552125" w="2552125">
                <a:moveTo>
                  <a:pt x="0" y="0"/>
                </a:moveTo>
                <a:lnTo>
                  <a:pt x="2552125" y="0"/>
                </a:lnTo>
                <a:lnTo>
                  <a:pt x="2552125" y="2552125"/>
                </a:lnTo>
                <a:lnTo>
                  <a:pt x="0" y="2552125"/>
                </a:lnTo>
                <a:lnTo>
                  <a:pt x="0" y="0"/>
                </a:lnTo>
                <a:close/>
              </a:path>
            </a:pathLst>
          </a:custGeom>
          <a:blipFill>
            <a:blip r:embed="rId5"/>
            <a:stretch>
              <a:fillRect l="0" t="0" r="0" b="0"/>
            </a:stretch>
          </a:blipFill>
        </p:spPr>
      </p:sp>
      <p:grpSp>
        <p:nvGrpSpPr>
          <p:cNvPr name="Group 14" id="14"/>
          <p:cNvGrpSpPr/>
          <p:nvPr/>
        </p:nvGrpSpPr>
        <p:grpSpPr>
          <a:xfrm rot="0">
            <a:off x="718609" y="1028700"/>
            <a:ext cx="16540691" cy="23107720"/>
            <a:chOff x="0" y="0"/>
            <a:chExt cx="22054255" cy="30810294"/>
          </a:xfrm>
        </p:grpSpPr>
        <p:sp>
          <p:nvSpPr>
            <p:cNvPr name="TextBox 15" id="15"/>
            <p:cNvSpPr txBox="true"/>
            <p:nvPr/>
          </p:nvSpPr>
          <p:spPr>
            <a:xfrm rot="0">
              <a:off x="7328858" y="27313839"/>
              <a:ext cx="6075803" cy="484114"/>
            </a:xfrm>
            <a:prstGeom prst="rect">
              <a:avLst/>
            </a:prstGeom>
          </p:spPr>
          <p:txBody>
            <a:bodyPr anchor="t" rtlCol="false" tIns="0" lIns="0" bIns="0" rIns="0">
              <a:spAutoFit/>
            </a:bodyPr>
            <a:lstStyle/>
            <a:p>
              <a:pPr algn="ctr">
                <a:lnSpc>
                  <a:spcPts val="3085"/>
                </a:lnSpc>
              </a:pPr>
              <a:r>
                <a:rPr lang="en-US" b="true" sz="2203" spc="88">
                  <a:solidFill>
                    <a:srgbClr val="FF3131"/>
                  </a:solidFill>
                  <a:latin typeface="Josefin Sans Bold"/>
                  <a:ea typeface="Josefin Sans Bold"/>
                  <a:cs typeface="Josefin Sans Bold"/>
                  <a:sym typeface="Josefin Sans Bold"/>
                </a:rPr>
                <a:t>2</a:t>
              </a:r>
              <a:r>
                <a:rPr lang="en-US" b="true" sz="2203" spc="88">
                  <a:solidFill>
                    <a:srgbClr val="FF3131"/>
                  </a:solidFill>
                  <a:latin typeface="Josefin Sans Bold"/>
                  <a:ea typeface="Josefin Sans Bold"/>
                  <a:cs typeface="Josefin Sans Bold"/>
                  <a:sym typeface="Josefin Sans Bold"/>
                </a:rPr>
                <a:t>0-22 giugno 2020</a:t>
              </a:r>
            </a:p>
          </p:txBody>
        </p:sp>
        <p:sp>
          <p:nvSpPr>
            <p:cNvPr name="TextBox 16" id="16"/>
            <p:cNvSpPr txBox="true"/>
            <p:nvPr/>
          </p:nvSpPr>
          <p:spPr>
            <a:xfrm rot="0">
              <a:off x="0" y="85725"/>
              <a:ext cx="22054255" cy="11892821"/>
            </a:xfrm>
            <a:prstGeom prst="rect">
              <a:avLst/>
            </a:prstGeom>
          </p:spPr>
          <p:txBody>
            <a:bodyPr anchor="t" rtlCol="false" tIns="0" lIns="0" bIns="0" rIns="0">
              <a:spAutoFit/>
            </a:bodyPr>
            <a:lstStyle/>
            <a:p>
              <a:pPr algn="ctr">
                <a:lnSpc>
                  <a:spcPts val="4664"/>
                </a:lnSpc>
              </a:pPr>
              <a:r>
                <a:rPr lang="en-US" sz="4711" b="true">
                  <a:solidFill>
                    <a:srgbClr val="CC0000"/>
                  </a:solidFill>
                  <a:latin typeface="Josefin Slab Bold"/>
                  <a:ea typeface="Josefin Slab Bold"/>
                  <a:cs typeface="Josefin Slab Bold"/>
                  <a:sym typeface="Josefin Slab Bold"/>
                </a:rPr>
                <a:t>Identità e Contesto del Progetto</a:t>
              </a:r>
            </a:p>
            <a:p>
              <a:pPr algn="ctr">
                <a:lnSpc>
                  <a:spcPts val="4664"/>
                </a:lnSpc>
              </a:pPr>
            </a:p>
            <a:p>
              <a:pPr algn="ctr" marL="1017244" indent="-508622" lvl="1">
                <a:lnSpc>
                  <a:spcPts val="4664"/>
                </a:lnSpc>
                <a:buFont typeface="Arial"/>
                <a:buChar char="•"/>
              </a:pPr>
              <a:r>
                <a:rPr lang="en-US" b="true" sz="4711">
                  <a:solidFill>
                    <a:srgbClr val="CC0000"/>
                  </a:solidFill>
                  <a:latin typeface="Josefin Slab Bold"/>
                  <a:ea typeface="Josefin Slab Bold"/>
                  <a:cs typeface="Josefin Slab Bold"/>
                  <a:sym typeface="Josefin Slab Bold"/>
                </a:rPr>
                <a:t>Il Centenario (1226-2026): </a:t>
              </a:r>
              <a:r>
                <a:rPr lang="en-US" b="true" sz="4711">
                  <a:solidFill>
                    <a:srgbClr val="020E1E"/>
                  </a:solidFill>
                  <a:latin typeface="Josefin Slab Bold"/>
                  <a:ea typeface="Josefin Slab Bold"/>
                  <a:cs typeface="Josefin Slab Bold"/>
                  <a:sym typeface="Josefin Slab Bold"/>
                </a:rPr>
                <a:t>Un’opportunità  per riscoprire la figura di San Francesco oltre l'iconografia classica, capace di dialogo universale.</a:t>
              </a:r>
            </a:p>
            <a:p>
              <a:pPr algn="ctr">
                <a:lnSpc>
                  <a:spcPts val="4664"/>
                </a:lnSpc>
              </a:pPr>
            </a:p>
            <a:p>
              <a:pPr algn="ctr" marL="1017244" indent="-508622" lvl="1">
                <a:lnSpc>
                  <a:spcPts val="4664"/>
                </a:lnSpc>
                <a:buFont typeface="Arial"/>
                <a:buChar char="•"/>
              </a:pPr>
              <a:r>
                <a:rPr lang="en-US" b="true" sz="4711">
                  <a:solidFill>
                    <a:srgbClr val="CC0000"/>
                  </a:solidFill>
                  <a:latin typeface="Josefin Slab Bold"/>
                  <a:ea typeface="Josefin Slab Bold"/>
                  <a:cs typeface="Josefin Slab Bold"/>
                  <a:sym typeface="Josefin Slab Bold"/>
                </a:rPr>
                <a:t>I destinatari</a:t>
              </a:r>
              <a:r>
                <a:rPr lang="en-US" b="true" sz="4711">
                  <a:solidFill>
                    <a:srgbClr val="CC0000"/>
                  </a:solidFill>
                  <a:latin typeface="Josefin Slab Bold"/>
                  <a:ea typeface="Josefin Slab Bold"/>
                  <a:cs typeface="Josefin Slab Bold"/>
                  <a:sym typeface="Josefin Slab Bold"/>
                </a:rPr>
                <a:t>: </a:t>
              </a:r>
              <a:r>
                <a:rPr lang="en-US" b="true" sz="4711">
                  <a:solidFill>
                    <a:srgbClr val="020E1E"/>
                  </a:solidFill>
                  <a:latin typeface="Josefin Slab Bold"/>
                  <a:ea typeface="Josefin Slab Bold"/>
                  <a:cs typeface="Josefin Slab Bold"/>
                  <a:sym typeface="Josefin Slab Bold"/>
                </a:rPr>
                <a:t>Progetto studiato specificamente per le sfide e il vissuto di ragazzi adolescenti.</a:t>
              </a:r>
            </a:p>
            <a:p>
              <a:pPr algn="ctr">
                <a:lnSpc>
                  <a:spcPts val="4664"/>
                </a:lnSpc>
              </a:pPr>
              <a:r>
                <a:rPr lang="en-US" sz="4711" b="true">
                  <a:solidFill>
                    <a:srgbClr val="CC0000"/>
                  </a:solidFill>
                  <a:latin typeface="Josefin Slab Bold"/>
                  <a:ea typeface="Josefin Slab Bold"/>
                  <a:cs typeface="Josefin Slab Bold"/>
                  <a:sym typeface="Josefin Slab Bold"/>
                </a:rPr>
                <a:t>.</a:t>
              </a:r>
            </a:p>
            <a:p>
              <a:pPr algn="ctr" marL="1017244" indent="-508622" lvl="1">
                <a:lnSpc>
                  <a:spcPts val="4664"/>
                </a:lnSpc>
                <a:buFont typeface="Arial"/>
                <a:buChar char="•"/>
              </a:pPr>
              <a:r>
                <a:rPr lang="en-US" b="true" sz="4711">
                  <a:solidFill>
                    <a:srgbClr val="CC0000"/>
                  </a:solidFill>
                  <a:latin typeface="Josefin Slab Bold"/>
                  <a:ea typeface="Josefin Slab Bold"/>
                  <a:cs typeface="Josefin Slab Bold"/>
                  <a:sym typeface="Josefin Slab Bold"/>
                </a:rPr>
                <a:t>La Filosofia: </a:t>
              </a:r>
              <a:r>
                <a:rPr lang="en-US" b="true" sz="4711">
                  <a:solidFill>
                    <a:srgbClr val="000000"/>
                  </a:solidFill>
                  <a:latin typeface="Josefin Slab Bold"/>
                  <a:ea typeface="Josefin Slab Bold"/>
                  <a:cs typeface="Josefin Slab Bold"/>
                  <a:sym typeface="Josefin Slab Bold"/>
                </a:rPr>
                <a:t>Utilizzare la figura del Santo come uno "specchio attuale" per attivare percorsi di autoanalisi, espressione e cittadinanza attiva.</a:t>
              </a:r>
            </a:p>
            <a:p>
              <a:pPr algn="ctr">
                <a:lnSpc>
                  <a:spcPts val="4664"/>
                </a:lnSpc>
              </a:pPr>
            </a:p>
            <a:p>
              <a:pPr algn="ctr">
                <a:lnSpc>
                  <a:spcPts val="4664"/>
                </a:lnSpc>
              </a:pPr>
            </a:p>
            <a:p>
              <a:pPr algn="ctr">
                <a:lnSpc>
                  <a:spcPts val="4664"/>
                </a:lnSpc>
              </a:pPr>
            </a:p>
          </p:txBody>
        </p:sp>
        <p:sp>
          <p:nvSpPr>
            <p:cNvPr name="TextBox 17" id="17"/>
            <p:cNvSpPr txBox="true"/>
            <p:nvPr/>
          </p:nvSpPr>
          <p:spPr>
            <a:xfrm rot="0">
              <a:off x="7333205" y="30459925"/>
              <a:ext cx="6075803" cy="350369"/>
            </a:xfrm>
            <a:prstGeom prst="rect">
              <a:avLst/>
            </a:prstGeom>
          </p:spPr>
          <p:txBody>
            <a:bodyPr anchor="t" rtlCol="false" tIns="0" lIns="0" bIns="0" rIns="0">
              <a:spAutoFit/>
            </a:bodyPr>
            <a:lstStyle/>
            <a:p>
              <a:pPr algn="ctr">
                <a:lnSpc>
                  <a:spcPts val="2183"/>
                </a:lnSpc>
              </a:pPr>
              <a:r>
                <a:rPr lang="en-US" b="true" sz="1559" spc="249">
                  <a:solidFill>
                    <a:srgbClr val="FF3131"/>
                  </a:solidFill>
                  <a:latin typeface="Josefin Sans Bold"/>
                  <a:ea typeface="Josefin Sans Bold"/>
                  <a:cs typeface="Josefin Sans Bold"/>
                  <a:sym typeface="Josefin Sans Bold"/>
                </a:rPr>
                <a:t>T</a:t>
              </a:r>
              <a:r>
                <a:rPr lang="en-US" b="true" sz="1559" spc="249">
                  <a:solidFill>
                    <a:srgbClr val="FF3131"/>
                  </a:solidFill>
                  <a:latin typeface="Josefin Sans Bold"/>
                  <a:ea typeface="Josefin Sans Bold"/>
                  <a:cs typeface="Josefin Sans Bold"/>
                  <a:sym typeface="Josefin Sans Bold"/>
                </a:rPr>
                <a:t>EATRO POLITEAMA</a:t>
              </a:r>
            </a:p>
          </p:txBody>
        </p:sp>
      </p:grpSp>
      <p:sp>
        <p:nvSpPr>
          <p:cNvPr name="Freeform 18" id="18"/>
          <p:cNvSpPr/>
          <p:nvPr/>
        </p:nvSpPr>
        <p:spPr>
          <a:xfrm flipH="false" flipV="false" rot="1447968">
            <a:off x="15227896" y="7890489"/>
            <a:ext cx="1277883" cy="1617183"/>
          </a:xfrm>
          <a:custGeom>
            <a:avLst/>
            <a:gdLst/>
            <a:ahLst/>
            <a:cxnLst/>
            <a:rect r="r" b="b" t="t" l="l"/>
            <a:pathLst>
              <a:path h="1617183" w="1277883">
                <a:moveTo>
                  <a:pt x="0" y="0"/>
                </a:moveTo>
                <a:lnTo>
                  <a:pt x="1277883" y="0"/>
                </a:lnTo>
                <a:lnTo>
                  <a:pt x="1277883" y="1617183"/>
                </a:lnTo>
                <a:lnTo>
                  <a:pt x="0" y="1617183"/>
                </a:lnTo>
                <a:lnTo>
                  <a:pt x="0" y="0"/>
                </a:lnTo>
                <a:close/>
              </a:path>
            </a:pathLst>
          </a:custGeom>
          <a:blipFill>
            <a:blip r:embed="rId6"/>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0" y="414343"/>
            <a:ext cx="18394373" cy="9703032"/>
          </a:xfrm>
          <a:custGeom>
            <a:avLst/>
            <a:gdLst/>
            <a:ahLst/>
            <a:cxnLst/>
            <a:rect r="r" b="b" t="t" l="l"/>
            <a:pathLst>
              <a:path h="9703032" w="18394373">
                <a:moveTo>
                  <a:pt x="0" y="0"/>
                </a:moveTo>
                <a:lnTo>
                  <a:pt x="18394373" y="0"/>
                </a:lnTo>
                <a:lnTo>
                  <a:pt x="18394373" y="9703031"/>
                </a:lnTo>
                <a:lnTo>
                  <a:pt x="0" y="9703031"/>
                </a:lnTo>
                <a:lnTo>
                  <a:pt x="0" y="0"/>
                </a:lnTo>
                <a:close/>
              </a:path>
            </a:pathLst>
          </a:custGeom>
          <a:blipFill>
            <a:blip r:embed="rId4">
              <a:alphaModFix amt="79000"/>
            </a:blip>
            <a:stretch>
              <a:fillRect l="0" t="0" r="0" b="0"/>
            </a:stretch>
          </a:blipFill>
        </p:spPr>
      </p:sp>
      <p:sp>
        <p:nvSpPr>
          <p:cNvPr name="Freeform 13" id="13"/>
          <p:cNvSpPr/>
          <p:nvPr/>
        </p:nvSpPr>
        <p:spPr>
          <a:xfrm flipH="false" flipV="false" rot="0">
            <a:off x="281875" y="52248"/>
            <a:ext cx="2552125" cy="2552125"/>
          </a:xfrm>
          <a:custGeom>
            <a:avLst/>
            <a:gdLst/>
            <a:ahLst/>
            <a:cxnLst/>
            <a:rect r="r" b="b" t="t" l="l"/>
            <a:pathLst>
              <a:path h="2552125" w="2552125">
                <a:moveTo>
                  <a:pt x="0" y="0"/>
                </a:moveTo>
                <a:lnTo>
                  <a:pt x="2552125" y="0"/>
                </a:lnTo>
                <a:lnTo>
                  <a:pt x="2552125" y="2552125"/>
                </a:lnTo>
                <a:lnTo>
                  <a:pt x="0" y="2552125"/>
                </a:lnTo>
                <a:lnTo>
                  <a:pt x="0" y="0"/>
                </a:lnTo>
                <a:close/>
              </a:path>
            </a:pathLst>
          </a:custGeom>
          <a:blipFill>
            <a:blip r:embed="rId5"/>
            <a:stretch>
              <a:fillRect l="0" t="0" r="0" b="0"/>
            </a:stretch>
          </a:blipFill>
        </p:spPr>
      </p:sp>
      <p:sp>
        <p:nvSpPr>
          <p:cNvPr name="TextBox 14" id="14"/>
          <p:cNvSpPr txBox="true"/>
          <p:nvPr/>
        </p:nvSpPr>
        <p:spPr>
          <a:xfrm rot="0">
            <a:off x="98668" y="795764"/>
            <a:ext cx="18090664" cy="12314900"/>
          </a:xfrm>
          <a:prstGeom prst="rect">
            <a:avLst/>
          </a:prstGeom>
        </p:spPr>
        <p:txBody>
          <a:bodyPr anchor="t" rtlCol="false" tIns="0" lIns="0" bIns="0" rIns="0">
            <a:spAutoFit/>
          </a:bodyPr>
          <a:lstStyle/>
          <a:p>
            <a:pPr algn="ctr">
              <a:lnSpc>
                <a:spcPts val="4208"/>
              </a:lnSpc>
            </a:pPr>
            <a:r>
              <a:rPr lang="en-US" sz="4251" b="true">
                <a:solidFill>
                  <a:srgbClr val="CC0000"/>
                </a:solidFill>
                <a:latin typeface="Josefin Slab Bold"/>
                <a:ea typeface="Josefin Slab Bold"/>
                <a:cs typeface="Josefin Slab Bold"/>
                <a:sym typeface="Josefin Slab Bold"/>
              </a:rPr>
              <a:t>I 4 Pilastri Tematici e lo Sfondo Biografico</a:t>
            </a:r>
          </a:p>
          <a:p>
            <a:pPr algn="ctr">
              <a:lnSpc>
                <a:spcPts val="4208"/>
              </a:lnSpc>
            </a:pPr>
          </a:p>
          <a:p>
            <a:pPr algn="ctr">
              <a:lnSpc>
                <a:spcPts val="4208"/>
              </a:lnSpc>
            </a:pPr>
          </a:p>
          <a:p>
            <a:pPr algn="ctr" marL="917799" indent="-458899" lvl="1">
              <a:lnSpc>
                <a:spcPts val="4208"/>
              </a:lnSpc>
              <a:buFont typeface="Arial"/>
              <a:buChar char="•"/>
            </a:pPr>
            <a:r>
              <a:rPr lang="en-US" b="true" sz="4251">
                <a:solidFill>
                  <a:srgbClr val="CC0000"/>
                </a:solidFill>
                <a:latin typeface="Josefin Slab Bold"/>
                <a:ea typeface="Josefin Slab Bold"/>
                <a:cs typeface="Josefin Slab Bold"/>
                <a:sym typeface="Josefin Slab Bold"/>
              </a:rPr>
              <a:t>Sfondo Storico: </a:t>
            </a:r>
            <a:r>
              <a:rPr lang="en-US" sz="4251">
                <a:solidFill>
                  <a:srgbClr val="020E1E"/>
                </a:solidFill>
                <a:latin typeface="Josefin Slab"/>
                <a:ea typeface="Josefin Slab"/>
                <a:cs typeface="Josefin Slab"/>
                <a:sym typeface="Josefin Slab"/>
              </a:rPr>
              <a:t>La giovinezza di Francesco ad Assisi, la vita spensierata, la crisi interiore e la radicale scelta della spoliazione (la restituzione pubblica dei beni al padre).</a:t>
            </a:r>
          </a:p>
          <a:p>
            <a:pPr algn="ctr">
              <a:lnSpc>
                <a:spcPts val="4208"/>
              </a:lnSpc>
            </a:pPr>
            <a:r>
              <a:rPr lang="en-US" sz="4251">
                <a:solidFill>
                  <a:srgbClr val="CC0000"/>
                </a:solidFill>
                <a:latin typeface="Josefin Slab"/>
                <a:ea typeface="Josefin Slab"/>
                <a:cs typeface="Josefin Slab"/>
                <a:sym typeface="Josefin Slab"/>
              </a:rPr>
              <a:t>         </a:t>
            </a:r>
            <a:r>
              <a:rPr lang="en-US" sz="4251">
                <a:solidFill>
                  <a:srgbClr val="CC0000"/>
                </a:solidFill>
                <a:latin typeface="Josefin Slab"/>
                <a:ea typeface="Josefin Slab"/>
                <a:cs typeface="Josefin Slab"/>
                <a:sym typeface="Josefin Slab"/>
              </a:rPr>
              <a:t> </a:t>
            </a:r>
            <a:r>
              <a:rPr lang="en-US" sz="4251">
                <a:solidFill>
                  <a:srgbClr val="CC0000"/>
                </a:solidFill>
                <a:latin typeface="Josefin Slab"/>
                <a:ea typeface="Josefin Slab"/>
                <a:cs typeface="Josefin Slab"/>
                <a:sym typeface="Josefin Slab"/>
              </a:rPr>
              <a:t>  </a:t>
            </a:r>
            <a:r>
              <a:rPr lang="en-US" sz="4251" b="true">
                <a:solidFill>
                  <a:srgbClr val="CC0000"/>
                </a:solidFill>
                <a:latin typeface="Josefin Slab Bold"/>
                <a:ea typeface="Josefin Slab Bold"/>
                <a:cs typeface="Josefin Slab Bold"/>
                <a:sym typeface="Josefin Slab Bold"/>
              </a:rPr>
              <a:t> : Il conflitto generazionale, il distacco dalle aspettative altrui e il percorso verso l'autenticità.</a:t>
            </a:r>
          </a:p>
          <a:p>
            <a:pPr algn="ctr">
              <a:lnSpc>
                <a:spcPts val="4208"/>
              </a:lnSpc>
            </a:pPr>
          </a:p>
          <a:p>
            <a:pPr algn="ctr">
              <a:lnSpc>
                <a:spcPts val="4208"/>
              </a:lnSpc>
            </a:pPr>
          </a:p>
          <a:p>
            <a:pPr algn="ctr" marL="917799" indent="-458899" lvl="1">
              <a:lnSpc>
                <a:spcPts val="4208"/>
              </a:lnSpc>
              <a:buFont typeface="Arial"/>
              <a:buChar char="•"/>
            </a:pPr>
            <a:r>
              <a:rPr lang="en-US" b="true" sz="4251">
                <a:solidFill>
                  <a:srgbClr val="CC0000"/>
                </a:solidFill>
                <a:latin typeface="Josefin Slab Bold"/>
                <a:ea typeface="Josefin Slab Bold"/>
                <a:cs typeface="Josefin Slab Bold"/>
                <a:sym typeface="Josefin Slab Bold"/>
              </a:rPr>
              <a:t>Sfondo Storico: </a:t>
            </a:r>
            <a:r>
              <a:rPr lang="en-US" sz="4251">
                <a:solidFill>
                  <a:srgbClr val="000000"/>
                </a:solidFill>
                <a:latin typeface="Josefin Slab"/>
                <a:ea typeface="Josefin Slab"/>
                <a:cs typeface="Josefin Slab"/>
                <a:sym typeface="Josefin Slab"/>
              </a:rPr>
              <a:t>L'abbraccio ravvicinato con il lebbroso e il patto di pace con il lupo di Gubbio.</a:t>
            </a:r>
          </a:p>
          <a:p>
            <a:pPr algn="ctr">
              <a:lnSpc>
                <a:spcPts val="4208"/>
              </a:lnSpc>
            </a:pPr>
            <a:r>
              <a:rPr lang="en-US" sz="4251">
                <a:solidFill>
                  <a:srgbClr val="CC0000"/>
                </a:solidFill>
                <a:latin typeface="Josefin Slab"/>
                <a:ea typeface="Josefin Slab"/>
                <a:cs typeface="Josefin Slab"/>
                <a:sym typeface="Josefin Slab"/>
              </a:rPr>
              <a:t>   </a:t>
            </a:r>
            <a:r>
              <a:rPr lang="en-US" sz="4251" b="true">
                <a:solidFill>
                  <a:srgbClr val="CC0000"/>
                </a:solidFill>
                <a:latin typeface="Josefin Slab Bold"/>
                <a:ea typeface="Josefin Slab Bold"/>
                <a:cs typeface="Josefin Slab Bold"/>
                <a:sym typeface="Josefin Slab Bold"/>
              </a:rPr>
              <a:t>   Due diversi accolti e riconciliati: superare il pregiudizio e la paura dell'emarginato sociale (il malato) e del "nemico" della comunità (il lupo).</a:t>
            </a:r>
          </a:p>
          <a:p>
            <a:pPr algn="ctr">
              <a:lnSpc>
                <a:spcPts val="4208"/>
              </a:lnSpc>
            </a:pPr>
            <a:r>
              <a:rPr lang="en-US" sz="4251" b="true">
                <a:solidFill>
                  <a:srgbClr val="CC0000"/>
                </a:solidFill>
                <a:latin typeface="Josefin Slab Bold"/>
                <a:ea typeface="Josefin Slab Bold"/>
                <a:cs typeface="Josefin Slab Bold"/>
                <a:sym typeface="Josefin Slab Bold"/>
              </a:rPr>
              <a:t>  polarizzazione o conflitto.</a:t>
            </a:r>
          </a:p>
          <a:p>
            <a:pPr algn="ctr">
              <a:lnSpc>
                <a:spcPts val="4208"/>
              </a:lnSpc>
            </a:pPr>
          </a:p>
          <a:p>
            <a:pPr algn="ctr">
              <a:lnSpc>
                <a:spcPts val="4208"/>
              </a:lnSpc>
            </a:pPr>
          </a:p>
          <a:p>
            <a:pPr algn="ctr">
              <a:lnSpc>
                <a:spcPts val="4208"/>
              </a:lnSpc>
            </a:pPr>
          </a:p>
          <a:p>
            <a:pPr algn="ctr" marL="1835598" indent="-611866" lvl="2">
              <a:lnSpc>
                <a:spcPts val="4208"/>
              </a:lnSpc>
              <a:buFont typeface="Arial"/>
              <a:buChar char="⚬"/>
            </a:pPr>
          </a:p>
          <a:p>
            <a:pPr algn="ctr">
              <a:lnSpc>
                <a:spcPts val="4208"/>
              </a:lnSpc>
            </a:pPr>
          </a:p>
          <a:p>
            <a:pPr algn="ctr">
              <a:lnSpc>
                <a:spcPts val="4208"/>
              </a:lnSpc>
            </a:pPr>
          </a:p>
          <a:p>
            <a:pPr algn="ctr">
              <a:lnSpc>
                <a:spcPts val="4208"/>
              </a:lnSpc>
            </a:pPr>
          </a:p>
          <a:p>
            <a:pPr algn="ctr">
              <a:lnSpc>
                <a:spcPts val="4208"/>
              </a:lnSpc>
            </a:pPr>
          </a:p>
        </p:txBody>
      </p:sp>
      <p:sp>
        <p:nvSpPr>
          <p:cNvPr name="TextBox 15" id="15"/>
          <p:cNvSpPr txBox="true"/>
          <p:nvPr/>
        </p:nvSpPr>
        <p:spPr>
          <a:xfrm rot="-114500">
            <a:off x="3256821" y="1434325"/>
            <a:ext cx="11525970" cy="794771"/>
          </a:xfrm>
          <a:prstGeom prst="rect">
            <a:avLst/>
          </a:prstGeom>
        </p:spPr>
        <p:txBody>
          <a:bodyPr anchor="t" rtlCol="false" tIns="0" lIns="0" bIns="0" rIns="0">
            <a:spAutoFit/>
          </a:bodyPr>
          <a:lstStyle/>
          <a:p>
            <a:pPr algn="ctr">
              <a:lnSpc>
                <a:spcPts val="6593"/>
              </a:lnSpc>
              <a:spcBef>
                <a:spcPct val="0"/>
              </a:spcBef>
            </a:pPr>
            <a:r>
              <a:rPr lang="en-US" sz="4709">
                <a:solidFill>
                  <a:srgbClr val="F4CA44"/>
                </a:solidFill>
                <a:latin typeface="Lazydog"/>
                <a:ea typeface="Lazydog"/>
                <a:cs typeface="Lazydog"/>
                <a:sym typeface="Lazydog"/>
              </a:rPr>
              <a:t>Modulo 1: Adolescenza e ricerca di sé</a:t>
            </a:r>
          </a:p>
        </p:txBody>
      </p:sp>
      <p:sp>
        <p:nvSpPr>
          <p:cNvPr name="TextBox 16" id="16"/>
          <p:cNvSpPr txBox="true"/>
          <p:nvPr/>
        </p:nvSpPr>
        <p:spPr>
          <a:xfrm rot="-114500">
            <a:off x="1938445" y="5012822"/>
            <a:ext cx="14162721" cy="794771"/>
          </a:xfrm>
          <a:prstGeom prst="rect">
            <a:avLst/>
          </a:prstGeom>
        </p:spPr>
        <p:txBody>
          <a:bodyPr anchor="t" rtlCol="false" tIns="0" lIns="0" bIns="0" rIns="0">
            <a:spAutoFit/>
          </a:bodyPr>
          <a:lstStyle/>
          <a:p>
            <a:pPr algn="ctr">
              <a:lnSpc>
                <a:spcPts val="6593"/>
              </a:lnSpc>
              <a:spcBef>
                <a:spcPct val="0"/>
              </a:spcBef>
            </a:pPr>
            <a:r>
              <a:rPr lang="en-US" sz="4709">
                <a:solidFill>
                  <a:srgbClr val="F4CA44"/>
                </a:solidFill>
                <a:latin typeface="Lazydog"/>
                <a:ea typeface="Lazydog"/>
                <a:cs typeface="Lazydog"/>
                <a:sym typeface="Lazydog"/>
              </a:rPr>
              <a:t>modulo 2: rispetto del diverso e inclusione</a:t>
            </a:r>
          </a:p>
        </p:txBody>
      </p:sp>
      <p:sp>
        <p:nvSpPr>
          <p:cNvPr name="TextBox 17" id="17"/>
          <p:cNvSpPr txBox="true"/>
          <p:nvPr/>
        </p:nvSpPr>
        <p:spPr>
          <a:xfrm rot="-170654">
            <a:off x="-1293984" y="6772583"/>
            <a:ext cx="4865109" cy="427774"/>
          </a:xfrm>
          <a:prstGeom prst="rect">
            <a:avLst/>
          </a:prstGeom>
        </p:spPr>
        <p:txBody>
          <a:bodyPr anchor="t" rtlCol="false" tIns="0" lIns="0" bIns="0" rIns="0">
            <a:spAutoFit/>
          </a:bodyPr>
          <a:lstStyle/>
          <a:p>
            <a:pPr algn="ctr" marL="0" indent="0" lvl="0">
              <a:lnSpc>
                <a:spcPts val="2986"/>
              </a:lnSpc>
              <a:spcBef>
                <a:spcPct val="0"/>
              </a:spcBef>
            </a:pPr>
            <a:r>
              <a:rPr lang="en-US" sz="3733">
                <a:solidFill>
                  <a:srgbClr val="9EFF1F"/>
                </a:solidFill>
                <a:latin typeface="Lazydog"/>
                <a:ea typeface="Lazydog"/>
                <a:cs typeface="Lazydog"/>
                <a:sym typeface="Lazydog"/>
              </a:rPr>
              <a:t>focus</a:t>
            </a:r>
          </a:p>
        </p:txBody>
      </p:sp>
      <p:sp>
        <p:nvSpPr>
          <p:cNvPr name="TextBox 18" id="18"/>
          <p:cNvSpPr txBox="true"/>
          <p:nvPr/>
        </p:nvSpPr>
        <p:spPr>
          <a:xfrm rot="-170654">
            <a:off x="-912822" y="3579368"/>
            <a:ext cx="4865109" cy="687486"/>
          </a:xfrm>
          <a:prstGeom prst="rect">
            <a:avLst/>
          </a:prstGeom>
        </p:spPr>
        <p:txBody>
          <a:bodyPr anchor="t" rtlCol="false" tIns="0" lIns="0" bIns="0" rIns="0">
            <a:spAutoFit/>
          </a:bodyPr>
          <a:lstStyle/>
          <a:p>
            <a:pPr algn="ctr" marL="0" indent="0" lvl="0">
              <a:lnSpc>
                <a:spcPts val="4826"/>
              </a:lnSpc>
              <a:spcBef>
                <a:spcPct val="0"/>
              </a:spcBef>
            </a:pPr>
            <a:r>
              <a:rPr lang="en-US" sz="6033">
                <a:solidFill>
                  <a:srgbClr val="9EFF1F"/>
                </a:solidFill>
                <a:latin typeface="Lazydog"/>
                <a:ea typeface="Lazydog"/>
                <a:cs typeface="Lazydog"/>
                <a:sym typeface="Lazydog"/>
              </a:rPr>
              <a:t>focus</a:t>
            </a:r>
          </a:p>
        </p:txBody>
      </p:sp>
      <p:grpSp>
        <p:nvGrpSpPr>
          <p:cNvPr name="Group 19" id="19"/>
          <p:cNvGrpSpPr/>
          <p:nvPr/>
        </p:nvGrpSpPr>
        <p:grpSpPr>
          <a:xfrm rot="0">
            <a:off x="15364739" y="524766"/>
            <a:ext cx="2701227" cy="1951953"/>
            <a:chOff x="0" y="0"/>
            <a:chExt cx="1090765" cy="788205"/>
          </a:xfrm>
        </p:grpSpPr>
        <p:sp>
          <p:nvSpPr>
            <p:cNvPr name="Freeform 20" id="20"/>
            <p:cNvSpPr/>
            <p:nvPr/>
          </p:nvSpPr>
          <p:spPr>
            <a:xfrm flipH="false" flipV="false" rot="0">
              <a:off x="0" y="0"/>
              <a:ext cx="1090765" cy="788205"/>
            </a:xfrm>
            <a:custGeom>
              <a:avLst/>
              <a:gdLst/>
              <a:ahLst/>
              <a:cxnLst/>
              <a:rect r="r" b="b" t="t" l="l"/>
              <a:pathLst>
                <a:path h="788205" w="1090765">
                  <a:moveTo>
                    <a:pt x="100313" y="0"/>
                  </a:moveTo>
                  <a:lnTo>
                    <a:pt x="990452" y="0"/>
                  </a:lnTo>
                  <a:cubicBezTo>
                    <a:pt x="1017057" y="0"/>
                    <a:pt x="1042572" y="10569"/>
                    <a:pt x="1061384" y="29381"/>
                  </a:cubicBezTo>
                  <a:cubicBezTo>
                    <a:pt x="1080196" y="48193"/>
                    <a:pt x="1090765" y="73708"/>
                    <a:pt x="1090765" y="100313"/>
                  </a:cubicBezTo>
                  <a:lnTo>
                    <a:pt x="1090765" y="687893"/>
                  </a:lnTo>
                  <a:cubicBezTo>
                    <a:pt x="1090765" y="714497"/>
                    <a:pt x="1080196" y="740012"/>
                    <a:pt x="1061384" y="758824"/>
                  </a:cubicBezTo>
                  <a:cubicBezTo>
                    <a:pt x="1042572" y="777637"/>
                    <a:pt x="1017057" y="788205"/>
                    <a:pt x="990452" y="788205"/>
                  </a:cubicBezTo>
                  <a:lnTo>
                    <a:pt x="100313" y="788205"/>
                  </a:lnTo>
                  <a:cubicBezTo>
                    <a:pt x="73708" y="788205"/>
                    <a:pt x="48193" y="777637"/>
                    <a:pt x="29381" y="758824"/>
                  </a:cubicBezTo>
                  <a:cubicBezTo>
                    <a:pt x="10569" y="740012"/>
                    <a:pt x="0" y="714497"/>
                    <a:pt x="0" y="687893"/>
                  </a:cubicBezTo>
                  <a:lnTo>
                    <a:pt x="0" y="100313"/>
                  </a:lnTo>
                  <a:cubicBezTo>
                    <a:pt x="0" y="73708"/>
                    <a:pt x="10569" y="48193"/>
                    <a:pt x="29381" y="29381"/>
                  </a:cubicBezTo>
                  <a:cubicBezTo>
                    <a:pt x="48193" y="10569"/>
                    <a:pt x="73708" y="0"/>
                    <a:pt x="100313" y="0"/>
                  </a:cubicBezTo>
                  <a:close/>
                </a:path>
              </a:pathLst>
            </a:custGeom>
            <a:blipFill>
              <a:blip r:embed="rId6"/>
              <a:stretch>
                <a:fillRect l="0" t="-1894" r="0" b="-1894"/>
              </a:stretch>
            </a:blipFill>
            <a:ln w="57150" cap="rnd">
              <a:solidFill>
                <a:srgbClr val="487307"/>
              </a:solidFill>
              <a:prstDash val="solid"/>
              <a:round/>
            </a:ln>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177248" y="225899"/>
            <a:ext cx="18105095" cy="9550437"/>
          </a:xfrm>
          <a:custGeom>
            <a:avLst/>
            <a:gdLst/>
            <a:ahLst/>
            <a:cxnLst/>
            <a:rect r="r" b="b" t="t" l="l"/>
            <a:pathLst>
              <a:path h="9550437" w="18105095">
                <a:moveTo>
                  <a:pt x="0" y="0"/>
                </a:moveTo>
                <a:lnTo>
                  <a:pt x="18105094" y="0"/>
                </a:lnTo>
                <a:lnTo>
                  <a:pt x="18105094" y="9550438"/>
                </a:lnTo>
                <a:lnTo>
                  <a:pt x="0" y="9550438"/>
                </a:lnTo>
                <a:lnTo>
                  <a:pt x="0" y="0"/>
                </a:lnTo>
                <a:close/>
              </a:path>
            </a:pathLst>
          </a:custGeom>
          <a:blipFill>
            <a:blip r:embed="rId4">
              <a:alphaModFix amt="79000"/>
            </a:blip>
            <a:stretch>
              <a:fillRect l="0" t="0" r="0" b="0"/>
            </a:stretch>
          </a:blipFill>
        </p:spPr>
      </p:sp>
      <p:sp>
        <p:nvSpPr>
          <p:cNvPr name="Freeform 13" id="13"/>
          <p:cNvSpPr/>
          <p:nvPr/>
        </p:nvSpPr>
        <p:spPr>
          <a:xfrm flipH="false" flipV="false" rot="0">
            <a:off x="390693" y="7545619"/>
            <a:ext cx="2552125" cy="2552125"/>
          </a:xfrm>
          <a:custGeom>
            <a:avLst/>
            <a:gdLst/>
            <a:ahLst/>
            <a:cxnLst/>
            <a:rect r="r" b="b" t="t" l="l"/>
            <a:pathLst>
              <a:path h="2552125" w="2552125">
                <a:moveTo>
                  <a:pt x="0" y="0"/>
                </a:moveTo>
                <a:lnTo>
                  <a:pt x="2552125" y="0"/>
                </a:lnTo>
                <a:lnTo>
                  <a:pt x="2552125" y="2552125"/>
                </a:lnTo>
                <a:lnTo>
                  <a:pt x="0" y="2552125"/>
                </a:lnTo>
                <a:lnTo>
                  <a:pt x="0" y="0"/>
                </a:lnTo>
                <a:close/>
              </a:path>
            </a:pathLst>
          </a:custGeom>
          <a:blipFill>
            <a:blip r:embed="rId5"/>
            <a:stretch>
              <a:fillRect l="0" t="0" r="0" b="0"/>
            </a:stretch>
          </a:blipFill>
        </p:spPr>
      </p:sp>
      <p:grpSp>
        <p:nvGrpSpPr>
          <p:cNvPr name="Group 14" id="14"/>
          <p:cNvGrpSpPr/>
          <p:nvPr/>
        </p:nvGrpSpPr>
        <p:grpSpPr>
          <a:xfrm rot="0">
            <a:off x="0" y="-124584"/>
            <a:ext cx="18169603" cy="30271941"/>
            <a:chOff x="0" y="0"/>
            <a:chExt cx="24226137" cy="40362587"/>
          </a:xfrm>
        </p:grpSpPr>
        <p:sp>
          <p:nvSpPr>
            <p:cNvPr name="TextBox 15" id="15"/>
            <p:cNvSpPr txBox="true"/>
            <p:nvPr/>
          </p:nvSpPr>
          <p:spPr>
            <a:xfrm rot="0">
              <a:off x="7850571" y="36557277"/>
              <a:ext cx="6210127" cy="621163"/>
            </a:xfrm>
            <a:prstGeom prst="rect">
              <a:avLst/>
            </a:prstGeom>
          </p:spPr>
          <p:txBody>
            <a:bodyPr anchor="t" rtlCol="false" tIns="0" lIns="0" bIns="0" rIns="0">
              <a:spAutoFit/>
            </a:bodyPr>
            <a:lstStyle/>
            <a:p>
              <a:pPr algn="ctr">
                <a:lnSpc>
                  <a:spcPts val="3853"/>
                </a:lnSpc>
              </a:pPr>
              <a:r>
                <a:rPr lang="en-US" b="true" sz="2752" spc="110">
                  <a:solidFill>
                    <a:srgbClr val="FF3131"/>
                  </a:solidFill>
                  <a:latin typeface="Josefin Sans Bold"/>
                  <a:ea typeface="Josefin Sans Bold"/>
                  <a:cs typeface="Josefin Sans Bold"/>
                  <a:sym typeface="Josefin Sans Bold"/>
                </a:rPr>
                <a:t>2</a:t>
              </a:r>
              <a:r>
                <a:rPr lang="en-US" b="true" sz="2752" spc="110">
                  <a:solidFill>
                    <a:srgbClr val="FF3131"/>
                  </a:solidFill>
                  <a:latin typeface="Josefin Sans Bold"/>
                  <a:ea typeface="Josefin Sans Bold"/>
                  <a:cs typeface="Josefin Sans Bold"/>
                  <a:sym typeface="Josefin Sans Bold"/>
                </a:rPr>
                <a:t>0-22 giugno 2020</a:t>
              </a:r>
            </a:p>
          </p:txBody>
        </p:sp>
        <p:sp>
          <p:nvSpPr>
            <p:cNvPr name="TextBox 16" id="16"/>
            <p:cNvSpPr txBox="true"/>
            <p:nvPr/>
          </p:nvSpPr>
          <p:spPr>
            <a:xfrm rot="0">
              <a:off x="0" y="76200"/>
              <a:ext cx="24226137" cy="16433226"/>
            </a:xfrm>
            <a:prstGeom prst="rect">
              <a:avLst/>
            </a:prstGeom>
          </p:spPr>
          <p:txBody>
            <a:bodyPr anchor="t" rtlCol="false" tIns="0" lIns="0" bIns="0" rIns="0">
              <a:spAutoFit/>
            </a:bodyPr>
            <a:lstStyle/>
            <a:p>
              <a:pPr algn="ctr">
                <a:lnSpc>
                  <a:spcPts val="4226"/>
                </a:lnSpc>
              </a:pPr>
            </a:p>
            <a:p>
              <a:pPr algn="ctr">
                <a:lnSpc>
                  <a:spcPts val="4226"/>
                </a:lnSpc>
              </a:pPr>
            </a:p>
            <a:p>
              <a:pPr algn="ctr">
                <a:lnSpc>
                  <a:spcPts val="4226"/>
                </a:lnSpc>
              </a:pPr>
            </a:p>
            <a:p>
              <a:pPr algn="ctr" marL="921803" indent="-460902" lvl="1">
                <a:lnSpc>
                  <a:spcPts val="4226"/>
                </a:lnSpc>
                <a:buFont typeface="Arial"/>
                <a:buChar char="•"/>
              </a:pPr>
              <a:r>
                <a:rPr lang="en-US" b="true" sz="4269">
                  <a:solidFill>
                    <a:srgbClr val="CC0000"/>
                  </a:solidFill>
                  <a:latin typeface="Josefin Slab Bold"/>
                  <a:ea typeface="Josefin Slab Bold"/>
                  <a:cs typeface="Josefin Slab Bold"/>
                  <a:sym typeface="Josefin Slab Bold"/>
                </a:rPr>
                <a:t>Sfondo Storico: </a:t>
              </a:r>
              <a:r>
                <a:rPr lang="en-US" sz="4269">
                  <a:solidFill>
                    <a:srgbClr val="020E1E"/>
                  </a:solidFill>
                  <a:latin typeface="Josefin Slab"/>
                  <a:ea typeface="Josefin Slab"/>
                  <a:cs typeface="Josefin Slab"/>
                  <a:sym typeface="Josefin Slab"/>
                </a:rPr>
                <a:t>Il viaggio a Damietta nel 1219, la visita disarmata al Sultano Malik al-Kamil e la conseguente tregua militare.</a:t>
              </a:r>
            </a:p>
            <a:p>
              <a:pPr algn="ctr">
                <a:lnSpc>
                  <a:spcPts val="4226"/>
                </a:lnSpc>
              </a:pPr>
              <a:r>
                <a:rPr lang="en-US" sz="4269">
                  <a:solidFill>
                    <a:srgbClr val="CC0000"/>
                  </a:solidFill>
                  <a:latin typeface="Josefin Slab"/>
                  <a:ea typeface="Josefin Slab"/>
                  <a:cs typeface="Josefin Slab"/>
                  <a:sym typeface="Josefin Slab"/>
                </a:rPr>
                <a:t>             </a:t>
              </a:r>
              <a:r>
                <a:rPr lang="en-US" sz="4269" b="true">
                  <a:solidFill>
                    <a:srgbClr val="CC0000"/>
                  </a:solidFill>
                  <a:latin typeface="Josefin Slab Bold"/>
                  <a:ea typeface="Josefin Slab Bold"/>
                  <a:cs typeface="Josefin Slab Bold"/>
                  <a:sym typeface="Josefin Slab Bold"/>
                </a:rPr>
                <a:t>Il valore</a:t>
              </a:r>
              <a:r>
                <a:rPr lang="en-US" sz="4269">
                  <a:solidFill>
                    <a:srgbClr val="CC0000"/>
                  </a:solidFill>
                  <a:latin typeface="Josefin Slab"/>
                  <a:ea typeface="Josefin Slab"/>
                  <a:cs typeface="Josefin Slab"/>
                  <a:sym typeface="Josefin Slab"/>
                </a:rPr>
                <a:t> </a:t>
              </a:r>
              <a:r>
                <a:rPr lang="en-US" sz="4269" b="true">
                  <a:solidFill>
                    <a:srgbClr val="CC0000"/>
                  </a:solidFill>
                  <a:latin typeface="Josefin Slab Bold"/>
                  <a:ea typeface="Josefin Slab Bold"/>
                  <a:cs typeface="Josefin Slab Bold"/>
                  <a:sym typeface="Josefin Slab Bold"/>
                </a:rPr>
                <a:t>della mediazione e dell’’incontro pacifico tra culture e fedi diverse, anche in contesti di forte polarizzazione e conflitto</a:t>
              </a:r>
              <a:r>
                <a:rPr lang="en-US" sz="4269">
                  <a:solidFill>
                    <a:srgbClr val="CC0000"/>
                  </a:solidFill>
                  <a:latin typeface="Josefin Slab"/>
                  <a:ea typeface="Josefin Slab"/>
                  <a:cs typeface="Josefin Slab"/>
                  <a:sym typeface="Josefin Slab"/>
                </a:rPr>
                <a:t>. </a:t>
              </a:r>
            </a:p>
            <a:p>
              <a:pPr algn="ctr">
                <a:lnSpc>
                  <a:spcPts val="4226"/>
                </a:lnSpc>
              </a:pPr>
              <a:r>
                <a:rPr lang="en-US" sz="4269">
                  <a:solidFill>
                    <a:srgbClr val="CC0000"/>
                  </a:solidFill>
                  <a:latin typeface="Josefin Slab"/>
                  <a:ea typeface="Josefin Slab"/>
                  <a:cs typeface="Josefin Slab"/>
                  <a:sym typeface="Josefin Slab"/>
                </a:rPr>
                <a:t>         </a:t>
              </a:r>
              <a:r>
                <a:rPr lang="en-US" sz="4269">
                  <a:solidFill>
                    <a:srgbClr val="CC0000"/>
                  </a:solidFill>
                  <a:latin typeface="Josefin Slab"/>
                  <a:ea typeface="Josefin Slab"/>
                  <a:cs typeface="Josefin Slab"/>
                  <a:sym typeface="Josefin Slab"/>
                </a:rPr>
                <a:t> </a:t>
              </a:r>
              <a:r>
                <a:rPr lang="en-US" sz="4269">
                  <a:solidFill>
                    <a:srgbClr val="CC0000"/>
                  </a:solidFill>
                  <a:latin typeface="Josefin Slab"/>
                  <a:ea typeface="Josefin Slab"/>
                  <a:cs typeface="Josefin Slab"/>
                  <a:sym typeface="Josefin Slab"/>
                </a:rPr>
                <a:t>.</a:t>
              </a:r>
            </a:p>
            <a:p>
              <a:pPr algn="ctr">
                <a:lnSpc>
                  <a:spcPts val="4226"/>
                </a:lnSpc>
              </a:pPr>
            </a:p>
            <a:p>
              <a:pPr algn="ctr" marL="921803" indent="-460902" lvl="1">
                <a:lnSpc>
                  <a:spcPts val="4226"/>
                </a:lnSpc>
                <a:buFont typeface="Arial"/>
                <a:buChar char="•"/>
              </a:pPr>
              <a:r>
                <a:rPr lang="en-US" sz="4269">
                  <a:solidFill>
                    <a:srgbClr val="CC0000"/>
                  </a:solidFill>
                  <a:latin typeface="Josefin Slab"/>
                  <a:ea typeface="Josefin Slab"/>
                  <a:cs typeface="Josefin Slab"/>
                  <a:sym typeface="Josefin Slab"/>
                </a:rPr>
                <a:t>  </a:t>
              </a:r>
              <a:r>
                <a:rPr lang="en-US" b="true" sz="4269">
                  <a:solidFill>
                    <a:srgbClr val="CC0000"/>
                  </a:solidFill>
                  <a:latin typeface="Josefin Slab Bold"/>
                  <a:ea typeface="Josefin Slab Bold"/>
                  <a:cs typeface="Josefin Slab Bold"/>
                  <a:sym typeface="Josefin Slab Bold"/>
                </a:rPr>
                <a:t>Sfondo Storico: </a:t>
              </a:r>
              <a:r>
                <a:rPr lang="en-US" sz="4269">
                  <a:solidFill>
                    <a:srgbClr val="020E1E"/>
                  </a:solidFill>
                  <a:latin typeface="Josefin Slab"/>
                  <a:ea typeface="Josefin Slab"/>
                  <a:cs typeface="Josefin Slab"/>
                  <a:sym typeface="Josefin Slab"/>
                </a:rPr>
                <a:t>La composizione del Cantico delle Creature e la fratellanza con tutti gli elementi della natura.</a:t>
              </a:r>
            </a:p>
            <a:p>
              <a:pPr algn="ctr">
                <a:lnSpc>
                  <a:spcPts val="4226"/>
                </a:lnSpc>
              </a:pPr>
            </a:p>
            <a:p>
              <a:pPr algn="ctr">
                <a:lnSpc>
                  <a:spcPts val="4226"/>
                </a:lnSpc>
              </a:pPr>
              <a:r>
                <a:rPr lang="en-US" sz="4269">
                  <a:solidFill>
                    <a:srgbClr val="CC0000"/>
                  </a:solidFill>
                  <a:latin typeface="Josefin Slab"/>
                  <a:ea typeface="Josefin Slab"/>
                  <a:cs typeface="Josefin Slab"/>
                  <a:sym typeface="Josefin Slab"/>
                </a:rPr>
                <a:t>       </a:t>
              </a:r>
              <a:r>
                <a:rPr lang="en-US" sz="4269" b="true">
                  <a:solidFill>
                    <a:srgbClr val="CC0000"/>
                  </a:solidFill>
                  <a:latin typeface="Josefin Slab Bold"/>
                  <a:ea typeface="Josefin Slab Bold"/>
                  <a:cs typeface="Josefin Slab Bold"/>
                  <a:sym typeface="Josefin Slab Bold"/>
                </a:rPr>
                <a:t>L’amore incondizionato per tutte le creature; l’educazione alla responsabilità ecologica e al rispetto dei beni comuni </a:t>
              </a:r>
            </a:p>
            <a:p>
              <a:pPr algn="ctr">
                <a:lnSpc>
                  <a:spcPts val="4226"/>
                </a:lnSpc>
              </a:pPr>
              <a:r>
                <a:rPr lang="en-US" sz="4269">
                  <a:solidFill>
                    <a:srgbClr val="CC0000"/>
                  </a:solidFill>
                  <a:latin typeface="Josefin Slab"/>
                  <a:ea typeface="Josefin Slab"/>
                  <a:cs typeface="Josefin Slab"/>
                  <a:sym typeface="Josefin Slab"/>
                </a:rPr>
                <a:t>   </a:t>
              </a:r>
              <a:r>
                <a:rPr lang="en-US" sz="4269" b="true">
                  <a:solidFill>
                    <a:srgbClr val="CC0000"/>
                  </a:solidFill>
                  <a:latin typeface="Josefin Slab Bold"/>
                  <a:ea typeface="Josefin Slab Bold"/>
                  <a:cs typeface="Josefin Slab Bold"/>
                  <a:sym typeface="Josefin Slab Bold"/>
                </a:rPr>
                <a:t>   </a:t>
              </a:r>
            </a:p>
            <a:p>
              <a:pPr algn="ctr">
                <a:lnSpc>
                  <a:spcPts val="4226"/>
                </a:lnSpc>
              </a:pPr>
            </a:p>
            <a:p>
              <a:pPr algn="ctr">
                <a:lnSpc>
                  <a:spcPts val="4226"/>
                </a:lnSpc>
              </a:pPr>
            </a:p>
            <a:p>
              <a:pPr algn="ctr">
                <a:lnSpc>
                  <a:spcPts val="4226"/>
                </a:lnSpc>
              </a:pPr>
            </a:p>
            <a:p>
              <a:pPr algn="ctr" marL="1843607" indent="-614536" lvl="2">
                <a:lnSpc>
                  <a:spcPts val="4226"/>
                </a:lnSpc>
                <a:buFont typeface="Arial"/>
                <a:buChar char="⚬"/>
              </a:pPr>
            </a:p>
            <a:p>
              <a:pPr algn="ctr">
                <a:lnSpc>
                  <a:spcPts val="4226"/>
                </a:lnSpc>
              </a:pPr>
            </a:p>
            <a:p>
              <a:pPr algn="ctr">
                <a:lnSpc>
                  <a:spcPts val="4226"/>
                </a:lnSpc>
              </a:pPr>
            </a:p>
            <a:p>
              <a:pPr algn="ctr">
                <a:lnSpc>
                  <a:spcPts val="4226"/>
                </a:lnSpc>
              </a:pPr>
            </a:p>
            <a:p>
              <a:pPr algn="ctr">
                <a:lnSpc>
                  <a:spcPts val="4226"/>
                </a:lnSpc>
              </a:pPr>
            </a:p>
          </p:txBody>
        </p:sp>
        <p:sp>
          <p:nvSpPr>
            <p:cNvPr name="TextBox 17" id="17"/>
            <p:cNvSpPr txBox="true"/>
            <p:nvPr/>
          </p:nvSpPr>
          <p:spPr>
            <a:xfrm rot="0">
              <a:off x="7855015" y="39890579"/>
              <a:ext cx="6210127" cy="472008"/>
            </a:xfrm>
            <a:prstGeom prst="rect">
              <a:avLst/>
            </a:prstGeom>
          </p:spPr>
          <p:txBody>
            <a:bodyPr anchor="t" rtlCol="false" tIns="0" lIns="0" bIns="0" rIns="0">
              <a:spAutoFit/>
            </a:bodyPr>
            <a:lstStyle/>
            <a:p>
              <a:pPr algn="ctr">
                <a:lnSpc>
                  <a:spcPts val="2931"/>
                </a:lnSpc>
              </a:pPr>
              <a:r>
                <a:rPr lang="en-US" b="true" sz="2093" spc="335">
                  <a:solidFill>
                    <a:srgbClr val="FF3131"/>
                  </a:solidFill>
                  <a:latin typeface="Josefin Sans Bold"/>
                  <a:ea typeface="Josefin Sans Bold"/>
                  <a:cs typeface="Josefin Sans Bold"/>
                  <a:sym typeface="Josefin Sans Bold"/>
                </a:rPr>
                <a:t>T</a:t>
              </a:r>
              <a:r>
                <a:rPr lang="en-US" b="true" sz="2093" spc="335">
                  <a:solidFill>
                    <a:srgbClr val="FF3131"/>
                  </a:solidFill>
                  <a:latin typeface="Josefin Sans Bold"/>
                  <a:ea typeface="Josefin Sans Bold"/>
                  <a:cs typeface="Josefin Sans Bold"/>
                  <a:sym typeface="Josefin Sans Bold"/>
                </a:rPr>
                <a:t>EATRO POLITEAMA</a:t>
              </a:r>
            </a:p>
          </p:txBody>
        </p:sp>
      </p:grpSp>
      <p:sp>
        <p:nvSpPr>
          <p:cNvPr name="Freeform 18" id="18"/>
          <p:cNvSpPr/>
          <p:nvPr/>
        </p:nvSpPr>
        <p:spPr>
          <a:xfrm flipH="false" flipV="false" rot="0">
            <a:off x="14419937" y="7432444"/>
            <a:ext cx="3376448" cy="2532336"/>
          </a:xfrm>
          <a:custGeom>
            <a:avLst/>
            <a:gdLst/>
            <a:ahLst/>
            <a:cxnLst/>
            <a:rect r="r" b="b" t="t" l="l"/>
            <a:pathLst>
              <a:path h="2532336" w="3376448">
                <a:moveTo>
                  <a:pt x="0" y="0"/>
                </a:moveTo>
                <a:lnTo>
                  <a:pt x="3376448" y="0"/>
                </a:lnTo>
                <a:lnTo>
                  <a:pt x="3376448" y="2532336"/>
                </a:lnTo>
                <a:lnTo>
                  <a:pt x="0" y="2532336"/>
                </a:lnTo>
                <a:lnTo>
                  <a:pt x="0" y="0"/>
                </a:lnTo>
                <a:close/>
              </a:path>
            </a:pathLst>
          </a:custGeom>
          <a:blipFill>
            <a:blip r:embed="rId6"/>
            <a:stretch>
              <a:fillRect l="0" t="0" r="0" b="0"/>
            </a:stretch>
          </a:blipFill>
        </p:spPr>
      </p:sp>
      <p:sp>
        <p:nvSpPr>
          <p:cNvPr name="Freeform 19" id="19"/>
          <p:cNvSpPr/>
          <p:nvPr/>
        </p:nvSpPr>
        <p:spPr>
          <a:xfrm flipH="false" flipV="false" rot="0">
            <a:off x="15210852" y="9477157"/>
            <a:ext cx="2958751" cy="809843"/>
          </a:xfrm>
          <a:custGeom>
            <a:avLst/>
            <a:gdLst/>
            <a:ahLst/>
            <a:cxnLst/>
            <a:rect r="r" b="b" t="t" l="l"/>
            <a:pathLst>
              <a:path h="809843" w="2958751">
                <a:moveTo>
                  <a:pt x="0" y="0"/>
                </a:moveTo>
                <a:lnTo>
                  <a:pt x="2958751" y="0"/>
                </a:lnTo>
                <a:lnTo>
                  <a:pt x="2958751" y="809843"/>
                </a:lnTo>
                <a:lnTo>
                  <a:pt x="0" y="809843"/>
                </a:lnTo>
                <a:lnTo>
                  <a:pt x="0" y="0"/>
                </a:lnTo>
                <a:close/>
              </a:path>
            </a:pathLst>
          </a:custGeom>
          <a:blipFill>
            <a:blip r:embed="rId7"/>
            <a:stretch>
              <a:fillRect l="0" t="-7447" r="0" b="-20424"/>
            </a:stretch>
          </a:blipFill>
        </p:spPr>
      </p:sp>
      <p:sp>
        <p:nvSpPr>
          <p:cNvPr name="Freeform 20" id="20"/>
          <p:cNvSpPr/>
          <p:nvPr/>
        </p:nvSpPr>
        <p:spPr>
          <a:xfrm flipH="false" flipV="false" rot="0">
            <a:off x="13148423" y="9692822"/>
            <a:ext cx="2313837" cy="809843"/>
          </a:xfrm>
          <a:custGeom>
            <a:avLst/>
            <a:gdLst/>
            <a:ahLst/>
            <a:cxnLst/>
            <a:rect r="r" b="b" t="t" l="l"/>
            <a:pathLst>
              <a:path h="809843" w="2313837">
                <a:moveTo>
                  <a:pt x="0" y="0"/>
                </a:moveTo>
                <a:lnTo>
                  <a:pt x="2313837" y="0"/>
                </a:lnTo>
                <a:lnTo>
                  <a:pt x="2313837" y="809843"/>
                </a:lnTo>
                <a:lnTo>
                  <a:pt x="0" y="809843"/>
                </a:lnTo>
                <a:lnTo>
                  <a:pt x="0" y="0"/>
                </a:lnTo>
                <a:close/>
              </a:path>
            </a:pathLst>
          </a:custGeom>
          <a:blipFill>
            <a:blip r:embed="rId7"/>
            <a:stretch>
              <a:fillRect l="0" t="0" r="0" b="0"/>
            </a:stretch>
          </a:blipFill>
        </p:spPr>
      </p:sp>
      <p:sp>
        <p:nvSpPr>
          <p:cNvPr name="TextBox 21" id="21"/>
          <p:cNvSpPr txBox="true"/>
          <p:nvPr/>
        </p:nvSpPr>
        <p:spPr>
          <a:xfrm rot="-114500">
            <a:off x="3379588" y="579686"/>
            <a:ext cx="11525970" cy="794771"/>
          </a:xfrm>
          <a:prstGeom prst="rect">
            <a:avLst/>
          </a:prstGeom>
        </p:spPr>
        <p:txBody>
          <a:bodyPr anchor="t" rtlCol="false" tIns="0" lIns="0" bIns="0" rIns="0">
            <a:spAutoFit/>
          </a:bodyPr>
          <a:lstStyle/>
          <a:p>
            <a:pPr algn="ctr">
              <a:lnSpc>
                <a:spcPts val="6593"/>
              </a:lnSpc>
              <a:spcBef>
                <a:spcPct val="0"/>
              </a:spcBef>
            </a:pPr>
            <a:r>
              <a:rPr lang="en-US" sz="4709">
                <a:solidFill>
                  <a:srgbClr val="F4CA44"/>
                </a:solidFill>
                <a:latin typeface="Lazydog"/>
                <a:ea typeface="Lazydog"/>
                <a:cs typeface="Lazydog"/>
                <a:sym typeface="Lazydog"/>
              </a:rPr>
              <a:t>MODULO 3: INTERRELIGIOSITÀ E DIALOGO</a:t>
            </a:r>
          </a:p>
        </p:txBody>
      </p:sp>
      <p:sp>
        <p:nvSpPr>
          <p:cNvPr name="TextBox 22" id="22"/>
          <p:cNvSpPr txBox="true"/>
          <p:nvPr/>
        </p:nvSpPr>
        <p:spPr>
          <a:xfrm rot="-114500">
            <a:off x="1341980" y="3708079"/>
            <a:ext cx="16164907" cy="794771"/>
          </a:xfrm>
          <a:prstGeom prst="rect">
            <a:avLst/>
          </a:prstGeom>
        </p:spPr>
        <p:txBody>
          <a:bodyPr anchor="t" rtlCol="false" tIns="0" lIns="0" bIns="0" rIns="0">
            <a:spAutoFit/>
          </a:bodyPr>
          <a:lstStyle/>
          <a:p>
            <a:pPr algn="ctr">
              <a:lnSpc>
                <a:spcPts val="6593"/>
              </a:lnSpc>
              <a:spcBef>
                <a:spcPct val="0"/>
              </a:spcBef>
            </a:pPr>
            <a:r>
              <a:rPr lang="en-US" sz="4709">
                <a:solidFill>
                  <a:srgbClr val="F4CA44"/>
                </a:solidFill>
                <a:latin typeface="Lazydog"/>
                <a:ea typeface="Lazydog"/>
                <a:cs typeface="Lazydog"/>
                <a:sym typeface="Lazydog"/>
              </a:rPr>
              <a:t>modulo 4: cura del creato ed ecologia integrale </a:t>
            </a:r>
          </a:p>
        </p:txBody>
      </p:sp>
      <p:sp>
        <p:nvSpPr>
          <p:cNvPr name="TextBox 23" id="23"/>
          <p:cNvSpPr txBox="true"/>
          <p:nvPr/>
        </p:nvSpPr>
        <p:spPr>
          <a:xfrm rot="-170654">
            <a:off x="-1091855" y="6594399"/>
            <a:ext cx="4865109" cy="574457"/>
          </a:xfrm>
          <a:prstGeom prst="rect">
            <a:avLst/>
          </a:prstGeom>
        </p:spPr>
        <p:txBody>
          <a:bodyPr anchor="t" rtlCol="false" tIns="0" lIns="0" bIns="0" rIns="0">
            <a:spAutoFit/>
          </a:bodyPr>
          <a:lstStyle/>
          <a:p>
            <a:pPr algn="ctr" marL="0" indent="0" lvl="0">
              <a:lnSpc>
                <a:spcPts val="3946"/>
              </a:lnSpc>
              <a:spcBef>
                <a:spcPct val="0"/>
              </a:spcBef>
            </a:pPr>
            <a:r>
              <a:rPr lang="en-US" sz="4933">
                <a:solidFill>
                  <a:srgbClr val="9EFF1F"/>
                </a:solidFill>
                <a:latin typeface="Lazydog"/>
                <a:ea typeface="Lazydog"/>
                <a:cs typeface="Lazydog"/>
                <a:sym typeface="Lazydog"/>
              </a:rPr>
              <a:t>focus:</a:t>
            </a:r>
          </a:p>
        </p:txBody>
      </p:sp>
      <p:sp>
        <p:nvSpPr>
          <p:cNvPr name="TextBox 24" id="24"/>
          <p:cNvSpPr txBox="true"/>
          <p:nvPr/>
        </p:nvSpPr>
        <p:spPr>
          <a:xfrm rot="-170654">
            <a:off x="-1091981" y="2761835"/>
            <a:ext cx="4865109" cy="579537"/>
          </a:xfrm>
          <a:prstGeom prst="rect">
            <a:avLst/>
          </a:prstGeom>
        </p:spPr>
        <p:txBody>
          <a:bodyPr anchor="t" rtlCol="false" tIns="0" lIns="0" bIns="0" rIns="0">
            <a:spAutoFit/>
          </a:bodyPr>
          <a:lstStyle/>
          <a:p>
            <a:pPr algn="ctr" marL="0" indent="0" lvl="0">
              <a:lnSpc>
                <a:spcPts val="4026"/>
              </a:lnSpc>
              <a:spcBef>
                <a:spcPct val="0"/>
              </a:spcBef>
            </a:pPr>
            <a:r>
              <a:rPr lang="en-US" sz="5033">
                <a:solidFill>
                  <a:srgbClr val="9EFF1F"/>
                </a:solidFill>
                <a:latin typeface="Lazydog"/>
                <a:ea typeface="Lazydog"/>
                <a:cs typeface="Lazydog"/>
                <a:sym typeface="Lazydog"/>
              </a:rPr>
              <a:t>focus: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253708" y="141123"/>
            <a:ext cx="18105095" cy="9550437"/>
          </a:xfrm>
          <a:custGeom>
            <a:avLst/>
            <a:gdLst/>
            <a:ahLst/>
            <a:cxnLst/>
            <a:rect r="r" b="b" t="t" l="l"/>
            <a:pathLst>
              <a:path h="9550437" w="18105095">
                <a:moveTo>
                  <a:pt x="0" y="0"/>
                </a:moveTo>
                <a:lnTo>
                  <a:pt x="18105095" y="0"/>
                </a:lnTo>
                <a:lnTo>
                  <a:pt x="18105095" y="9550438"/>
                </a:lnTo>
                <a:lnTo>
                  <a:pt x="0" y="9550438"/>
                </a:lnTo>
                <a:lnTo>
                  <a:pt x="0" y="0"/>
                </a:lnTo>
                <a:close/>
              </a:path>
            </a:pathLst>
          </a:custGeom>
          <a:blipFill>
            <a:blip r:embed="rId4">
              <a:alphaModFix amt="78000"/>
            </a:blip>
            <a:stretch>
              <a:fillRect l="0" t="0" r="0" b="0"/>
            </a:stretch>
          </a:blipFill>
        </p:spPr>
      </p:sp>
      <p:sp>
        <p:nvSpPr>
          <p:cNvPr name="Freeform 13" id="13"/>
          <p:cNvSpPr/>
          <p:nvPr/>
        </p:nvSpPr>
        <p:spPr>
          <a:xfrm flipH="false" flipV="false" rot="0">
            <a:off x="15847242" y="142743"/>
            <a:ext cx="2349305" cy="2349305"/>
          </a:xfrm>
          <a:custGeom>
            <a:avLst/>
            <a:gdLst/>
            <a:ahLst/>
            <a:cxnLst/>
            <a:rect r="r" b="b" t="t" l="l"/>
            <a:pathLst>
              <a:path h="2349305" w="2349305">
                <a:moveTo>
                  <a:pt x="0" y="0"/>
                </a:moveTo>
                <a:lnTo>
                  <a:pt x="2349305" y="0"/>
                </a:lnTo>
                <a:lnTo>
                  <a:pt x="2349305" y="2349305"/>
                </a:lnTo>
                <a:lnTo>
                  <a:pt x="0" y="2349305"/>
                </a:lnTo>
                <a:lnTo>
                  <a:pt x="0" y="0"/>
                </a:lnTo>
                <a:close/>
              </a:path>
            </a:pathLst>
          </a:custGeom>
          <a:blipFill>
            <a:blip r:embed="rId5"/>
            <a:stretch>
              <a:fillRect l="0" t="0" r="0" b="0"/>
            </a:stretch>
          </a:blipFill>
        </p:spPr>
      </p:sp>
      <p:grpSp>
        <p:nvGrpSpPr>
          <p:cNvPr name="Group 14" id="14"/>
          <p:cNvGrpSpPr/>
          <p:nvPr/>
        </p:nvGrpSpPr>
        <p:grpSpPr>
          <a:xfrm rot="0">
            <a:off x="1028700" y="0"/>
            <a:ext cx="15446618" cy="26834017"/>
            <a:chOff x="0" y="0"/>
            <a:chExt cx="20595490" cy="35778689"/>
          </a:xfrm>
        </p:grpSpPr>
        <p:sp>
          <p:nvSpPr>
            <p:cNvPr name="TextBox 15" id="15"/>
            <p:cNvSpPr txBox="true"/>
            <p:nvPr/>
          </p:nvSpPr>
          <p:spPr>
            <a:xfrm rot="0">
              <a:off x="2090140" y="31888460"/>
              <a:ext cx="6744678" cy="650947"/>
            </a:xfrm>
            <a:prstGeom prst="rect">
              <a:avLst/>
            </a:prstGeom>
          </p:spPr>
          <p:txBody>
            <a:bodyPr anchor="t" rtlCol="false" tIns="0" lIns="0" bIns="0" rIns="0">
              <a:spAutoFit/>
            </a:bodyPr>
            <a:lstStyle/>
            <a:p>
              <a:pPr algn="ctr">
                <a:lnSpc>
                  <a:spcPts val="4055"/>
                </a:lnSpc>
              </a:pPr>
              <a:r>
                <a:rPr lang="en-US" b="true" sz="2896" spc="115">
                  <a:solidFill>
                    <a:srgbClr val="FF3131"/>
                  </a:solidFill>
                  <a:latin typeface="Josefin Sans Bold"/>
                  <a:ea typeface="Josefin Sans Bold"/>
                  <a:cs typeface="Josefin Sans Bold"/>
                  <a:sym typeface="Josefin Sans Bold"/>
                </a:rPr>
                <a:t>2</a:t>
              </a:r>
              <a:r>
                <a:rPr lang="en-US" b="true" sz="2896" spc="115">
                  <a:solidFill>
                    <a:srgbClr val="FF3131"/>
                  </a:solidFill>
                  <a:latin typeface="Josefin Sans Bold"/>
                  <a:ea typeface="Josefin Sans Bold"/>
                  <a:cs typeface="Josefin Sans Bold"/>
                  <a:sym typeface="Josefin Sans Bold"/>
                </a:rPr>
                <a:t>0-22 giugno 2020</a:t>
              </a:r>
            </a:p>
          </p:txBody>
        </p:sp>
        <p:sp>
          <p:nvSpPr>
            <p:cNvPr name="TextBox 16" id="16"/>
            <p:cNvSpPr txBox="true"/>
            <p:nvPr/>
          </p:nvSpPr>
          <p:spPr>
            <a:xfrm rot="0">
              <a:off x="0" y="76200"/>
              <a:ext cx="20595490" cy="13786739"/>
            </a:xfrm>
            <a:prstGeom prst="rect">
              <a:avLst/>
            </a:prstGeom>
          </p:spPr>
          <p:txBody>
            <a:bodyPr anchor="t" rtlCol="false" tIns="0" lIns="0" bIns="0" rIns="0">
              <a:spAutoFit/>
            </a:bodyPr>
            <a:lstStyle/>
            <a:p>
              <a:pPr algn="ctr">
                <a:lnSpc>
                  <a:spcPts val="4090"/>
                </a:lnSpc>
              </a:pPr>
            </a:p>
            <a:p>
              <a:pPr algn="ctr">
                <a:lnSpc>
                  <a:spcPts val="4090"/>
                </a:lnSpc>
              </a:pPr>
            </a:p>
            <a:p>
              <a:pPr algn="ctr">
                <a:lnSpc>
                  <a:spcPts val="4090"/>
                </a:lnSpc>
              </a:pPr>
              <a:r>
                <a:rPr lang="en-US" sz="4132" b="true">
                  <a:solidFill>
                    <a:srgbClr val="CC0000"/>
                  </a:solidFill>
                  <a:latin typeface="Josefin Slab Bold"/>
                  <a:ea typeface="Josefin Slab Bold"/>
                  <a:cs typeface="Josefin Slab Bold"/>
                  <a:sym typeface="Josefin Slab Bold"/>
                </a:rPr>
                <a:t>Obiettivi Formativi </a:t>
              </a:r>
            </a:p>
            <a:p>
              <a:pPr algn="just" marL="892129" indent="-446065" lvl="1">
                <a:lnSpc>
                  <a:spcPts val="4090"/>
                </a:lnSpc>
                <a:buFont typeface="Arial"/>
                <a:buChar char="•"/>
              </a:pPr>
              <a:r>
                <a:rPr lang="en-US" b="true" sz="4132">
                  <a:solidFill>
                    <a:srgbClr val="CC0000"/>
                  </a:solidFill>
                  <a:latin typeface="Josefin Slab Bold"/>
                  <a:ea typeface="Josefin Slab Bold"/>
                  <a:cs typeface="Josefin Slab Bold"/>
                  <a:sym typeface="Josefin Slab Bold"/>
                </a:rPr>
                <a:t>Sviluppare l'autoconsapevolezza emotiva: </a:t>
              </a:r>
              <a:r>
                <a:rPr lang="en-US" b="true" sz="4132">
                  <a:solidFill>
                    <a:srgbClr val="020E1E"/>
                  </a:solidFill>
                  <a:latin typeface="Josefin Slab Bold"/>
                  <a:ea typeface="Josefin Slab Bold"/>
                  <a:cs typeface="Josefin Slab Bold"/>
                  <a:sym typeface="Josefin Slab Bold"/>
                </a:rPr>
                <a:t>Utilizzare la figura storica come specchio per rielaborare i conflitti adolescenziali, il senso di appartenenza e la costruzione dell'identità fuori dai condizionamenti del gruppo o dei social.</a:t>
              </a:r>
            </a:p>
            <a:p>
              <a:pPr algn="just" marL="892129" indent="-446065" lvl="1">
                <a:lnSpc>
                  <a:spcPts val="4090"/>
                </a:lnSpc>
                <a:buFont typeface="Arial"/>
                <a:buChar char="•"/>
              </a:pPr>
              <a:r>
                <a:rPr lang="en-US" b="true" sz="4132">
                  <a:solidFill>
                    <a:srgbClr val="CC0000"/>
                  </a:solidFill>
                  <a:latin typeface="Josefin Slab Bold"/>
                  <a:ea typeface="Josefin Slab Bold"/>
                  <a:cs typeface="Josefin Slab Bold"/>
                  <a:sym typeface="Josefin Slab Bold"/>
                </a:rPr>
                <a:t>Potenziare il pensiero critico e interculturale: </a:t>
              </a:r>
              <a:r>
                <a:rPr lang="en-US" b="true" sz="4132">
                  <a:solidFill>
                    <a:srgbClr val="020E1E"/>
                  </a:solidFill>
                  <a:latin typeface="Josefin Slab Bold"/>
                  <a:ea typeface="Josefin Slab Bold"/>
                  <a:cs typeface="Josefin Slab Bold"/>
                  <a:sym typeface="Josefin Slab Bold"/>
                </a:rPr>
                <a:t>Riconoscere il valore del dialogo e della mediazione pacifica partendo da contesti storici fino alle dinamiche relazionali del quartiere.</a:t>
              </a:r>
            </a:p>
            <a:p>
              <a:pPr algn="just" marL="892129" indent="-446065" lvl="1">
                <a:lnSpc>
                  <a:spcPts val="4090"/>
                </a:lnSpc>
                <a:buFont typeface="Arial"/>
                <a:buChar char="•"/>
              </a:pPr>
              <a:r>
                <a:rPr lang="en-US" b="true" sz="4132">
                  <a:solidFill>
                    <a:srgbClr val="CC0000"/>
                  </a:solidFill>
                  <a:latin typeface="Josefin Slab Bold"/>
                  <a:ea typeface="Josefin Slab Bold"/>
                  <a:cs typeface="Josefin Slab Bold"/>
                  <a:sym typeface="Josefin Slab Bold"/>
                </a:rPr>
                <a:t>Promuovere l'inclusione attiva: </a:t>
              </a:r>
              <a:r>
                <a:rPr lang="en-US" b="true" sz="4132">
                  <a:solidFill>
                    <a:srgbClr val="020E1E"/>
                  </a:solidFill>
                  <a:latin typeface="Josefin Slab Bold"/>
                  <a:ea typeface="Josefin Slab Bold"/>
                  <a:cs typeface="Josefin Slab Bold"/>
                  <a:sym typeface="Josefin Slab Bold"/>
                </a:rPr>
                <a:t>Decostruire i pregiudizi verso il "diverso" (sociale, culturale, economico) attraverso l'empatia e l'azione artistica.</a:t>
              </a:r>
            </a:p>
            <a:p>
              <a:pPr algn="just" marL="892129" indent="-446065" lvl="1">
                <a:lnSpc>
                  <a:spcPts val="4090"/>
                </a:lnSpc>
                <a:buFont typeface="Arial"/>
                <a:buChar char="•"/>
              </a:pPr>
              <a:r>
                <a:rPr lang="en-US" b="true" sz="4132">
                  <a:solidFill>
                    <a:srgbClr val="CC0000"/>
                  </a:solidFill>
                  <a:latin typeface="Josefin Slab Bold"/>
                  <a:ea typeface="Josefin Slab Bold"/>
                  <a:cs typeface="Josefin Slab Bold"/>
                  <a:sym typeface="Josefin Slab Bold"/>
                </a:rPr>
                <a:t>Educare alla responsabilità ambientale:</a:t>
              </a:r>
              <a:r>
                <a:rPr lang="en-US" b="true" sz="4132">
                  <a:solidFill>
                    <a:srgbClr val="000000"/>
                  </a:solidFill>
                  <a:latin typeface="Josefin Slab Bold"/>
                  <a:ea typeface="Josefin Slab Bold"/>
                  <a:cs typeface="Josefin Slab Bold"/>
                  <a:sym typeface="Josefin Slab Bold"/>
                </a:rPr>
                <a:t> Passare dal concetto astratto di ecologia a quello pratico di "cura del bene comune", applicato in primis al proprio contesto scolastico e di periferia.</a:t>
              </a:r>
            </a:p>
            <a:p>
              <a:pPr algn="ctr">
                <a:lnSpc>
                  <a:spcPts val="4090"/>
                </a:lnSpc>
              </a:pPr>
            </a:p>
            <a:p>
              <a:pPr algn="ctr">
                <a:lnSpc>
                  <a:spcPts val="4090"/>
                </a:lnSpc>
              </a:pPr>
            </a:p>
            <a:p>
              <a:pPr algn="ctr">
                <a:lnSpc>
                  <a:spcPts val="4090"/>
                </a:lnSpc>
              </a:pPr>
            </a:p>
            <a:p>
              <a:pPr algn="ctr">
                <a:lnSpc>
                  <a:spcPts val="4090"/>
                </a:lnSpc>
              </a:pPr>
            </a:p>
          </p:txBody>
        </p:sp>
        <p:sp>
          <p:nvSpPr>
            <p:cNvPr name="TextBox 17" id="17"/>
            <p:cNvSpPr txBox="true"/>
            <p:nvPr/>
          </p:nvSpPr>
          <p:spPr>
            <a:xfrm rot="0">
              <a:off x="2094966" y="35272200"/>
              <a:ext cx="6744678" cy="506489"/>
            </a:xfrm>
            <a:prstGeom prst="rect">
              <a:avLst/>
            </a:prstGeom>
          </p:spPr>
          <p:txBody>
            <a:bodyPr anchor="t" rtlCol="false" tIns="0" lIns="0" bIns="0" rIns="0">
              <a:spAutoFit/>
            </a:bodyPr>
            <a:lstStyle/>
            <a:p>
              <a:pPr algn="ctr">
                <a:lnSpc>
                  <a:spcPts val="3123"/>
                </a:lnSpc>
              </a:pPr>
              <a:r>
                <a:rPr lang="en-US" b="true" sz="2231" spc="357">
                  <a:solidFill>
                    <a:srgbClr val="FF3131"/>
                  </a:solidFill>
                  <a:latin typeface="Josefin Sans Bold"/>
                  <a:ea typeface="Josefin Sans Bold"/>
                  <a:cs typeface="Josefin Sans Bold"/>
                  <a:sym typeface="Josefin Sans Bold"/>
                </a:rPr>
                <a:t>T</a:t>
              </a:r>
              <a:r>
                <a:rPr lang="en-US" b="true" sz="2231" spc="357">
                  <a:solidFill>
                    <a:srgbClr val="FF3131"/>
                  </a:solidFill>
                  <a:latin typeface="Josefin Sans Bold"/>
                  <a:ea typeface="Josefin Sans Bold"/>
                  <a:cs typeface="Josefin Sans Bold"/>
                  <a:sym typeface="Josefin Sans Bold"/>
                </a:rPr>
                <a:t>EATRO POLITEAMA</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p:cNvSpPr/>
          <p:nvPr/>
        </p:nvSpPr>
        <p:spPr>
          <a:xfrm flipH="false" flipV="false" rot="0">
            <a:off x="253708" y="141123"/>
            <a:ext cx="18105095" cy="9550437"/>
          </a:xfrm>
          <a:custGeom>
            <a:avLst/>
            <a:gdLst/>
            <a:ahLst/>
            <a:cxnLst/>
            <a:rect r="r" b="b" t="t" l="l"/>
            <a:pathLst>
              <a:path h="9550437" w="18105095">
                <a:moveTo>
                  <a:pt x="0" y="0"/>
                </a:moveTo>
                <a:lnTo>
                  <a:pt x="18105095" y="0"/>
                </a:lnTo>
                <a:lnTo>
                  <a:pt x="18105095" y="9550438"/>
                </a:lnTo>
                <a:lnTo>
                  <a:pt x="0" y="9550438"/>
                </a:lnTo>
                <a:lnTo>
                  <a:pt x="0" y="0"/>
                </a:lnTo>
                <a:close/>
              </a:path>
            </a:pathLst>
          </a:custGeom>
          <a:blipFill>
            <a:blip r:embed="rId4">
              <a:alphaModFix amt="78000"/>
            </a:blip>
            <a:stretch>
              <a:fillRect l="0" t="0" r="0" b="0"/>
            </a:stretch>
          </a:blipFill>
        </p:spPr>
      </p:sp>
      <p:sp>
        <p:nvSpPr>
          <p:cNvPr name="Freeform 13" id="13"/>
          <p:cNvSpPr/>
          <p:nvPr/>
        </p:nvSpPr>
        <p:spPr>
          <a:xfrm flipH="false" flipV="false" rot="0">
            <a:off x="15847242" y="142743"/>
            <a:ext cx="2349305" cy="2349305"/>
          </a:xfrm>
          <a:custGeom>
            <a:avLst/>
            <a:gdLst/>
            <a:ahLst/>
            <a:cxnLst/>
            <a:rect r="r" b="b" t="t" l="l"/>
            <a:pathLst>
              <a:path h="2349305" w="2349305">
                <a:moveTo>
                  <a:pt x="0" y="0"/>
                </a:moveTo>
                <a:lnTo>
                  <a:pt x="2349305" y="0"/>
                </a:lnTo>
                <a:lnTo>
                  <a:pt x="2349305" y="2349305"/>
                </a:lnTo>
                <a:lnTo>
                  <a:pt x="0" y="2349305"/>
                </a:lnTo>
                <a:lnTo>
                  <a:pt x="0" y="0"/>
                </a:lnTo>
                <a:close/>
              </a:path>
            </a:pathLst>
          </a:custGeom>
          <a:blipFill>
            <a:blip r:embed="rId5"/>
            <a:stretch>
              <a:fillRect l="0" t="0" r="0" b="0"/>
            </a:stretch>
          </a:blipFill>
        </p:spPr>
      </p:sp>
      <p:grpSp>
        <p:nvGrpSpPr>
          <p:cNvPr name="Group 14" id="14"/>
          <p:cNvGrpSpPr/>
          <p:nvPr/>
        </p:nvGrpSpPr>
        <p:grpSpPr>
          <a:xfrm rot="0">
            <a:off x="791295" y="1028700"/>
            <a:ext cx="16230600" cy="24261674"/>
            <a:chOff x="0" y="0"/>
            <a:chExt cx="21640800" cy="32348899"/>
          </a:xfrm>
        </p:grpSpPr>
        <p:sp>
          <p:nvSpPr>
            <p:cNvPr name="TextBox 15" id="15"/>
            <p:cNvSpPr txBox="true"/>
            <p:nvPr/>
          </p:nvSpPr>
          <p:spPr>
            <a:xfrm rot="0">
              <a:off x="2271630" y="28459460"/>
              <a:ext cx="7330329" cy="654366"/>
            </a:xfrm>
            <a:prstGeom prst="rect">
              <a:avLst/>
            </a:prstGeom>
          </p:spPr>
          <p:txBody>
            <a:bodyPr anchor="t" rtlCol="false" tIns="0" lIns="0" bIns="0" rIns="0">
              <a:spAutoFit/>
            </a:bodyPr>
            <a:lstStyle/>
            <a:p>
              <a:pPr algn="just">
                <a:lnSpc>
                  <a:spcPts val="4055"/>
                </a:lnSpc>
              </a:pPr>
              <a:r>
                <a:rPr lang="en-US" b="true" sz="2896" spc="115">
                  <a:solidFill>
                    <a:srgbClr val="FF3131"/>
                  </a:solidFill>
                  <a:latin typeface="Josefin Sans Bold"/>
                  <a:ea typeface="Josefin Sans Bold"/>
                  <a:cs typeface="Josefin Sans Bold"/>
                  <a:sym typeface="Josefin Sans Bold"/>
                </a:rPr>
                <a:t>2</a:t>
              </a:r>
              <a:r>
                <a:rPr lang="en-US" b="true" sz="2896" spc="115">
                  <a:solidFill>
                    <a:srgbClr val="FF3131"/>
                  </a:solidFill>
                  <a:latin typeface="Josefin Sans Bold"/>
                  <a:ea typeface="Josefin Sans Bold"/>
                  <a:cs typeface="Josefin Sans Bold"/>
                  <a:sym typeface="Josefin Sans Bold"/>
                </a:rPr>
                <a:t>0-22 giugno 2020</a:t>
              </a:r>
            </a:p>
          </p:txBody>
        </p:sp>
        <p:sp>
          <p:nvSpPr>
            <p:cNvPr name="TextBox 16" id="16"/>
            <p:cNvSpPr txBox="true"/>
            <p:nvPr/>
          </p:nvSpPr>
          <p:spPr>
            <a:xfrm rot="0">
              <a:off x="0" y="76200"/>
              <a:ext cx="21640800" cy="11043539"/>
            </a:xfrm>
            <a:prstGeom prst="rect">
              <a:avLst/>
            </a:prstGeom>
          </p:spPr>
          <p:txBody>
            <a:bodyPr anchor="t" rtlCol="false" tIns="0" lIns="0" bIns="0" rIns="0">
              <a:spAutoFit/>
            </a:bodyPr>
            <a:lstStyle/>
            <a:p>
              <a:pPr algn="just">
                <a:lnSpc>
                  <a:spcPts val="4090"/>
                </a:lnSpc>
              </a:pPr>
              <a:r>
                <a:rPr lang="en-US" sz="4132" b="true">
                  <a:solidFill>
                    <a:srgbClr val="CC0000"/>
                  </a:solidFill>
                  <a:latin typeface="Josefin Slab Bold"/>
                  <a:ea typeface="Josefin Slab Bold"/>
                  <a:cs typeface="Josefin Slab Bold"/>
                  <a:sym typeface="Josefin Slab Bold"/>
                </a:rPr>
                <a:t>Competenze Chiave Europee di Riferimento</a:t>
              </a:r>
            </a:p>
            <a:p>
              <a:pPr algn="just">
                <a:lnSpc>
                  <a:spcPts val="4090"/>
                </a:lnSpc>
              </a:pPr>
            </a:p>
            <a:p>
              <a:pPr algn="just" marL="892129" indent="-446065" lvl="1">
                <a:lnSpc>
                  <a:spcPts val="4090"/>
                </a:lnSpc>
                <a:buAutoNum type="arabicPeriod" startAt="1"/>
              </a:pPr>
              <a:r>
                <a:rPr lang="en-US" b="true" sz="4132">
                  <a:solidFill>
                    <a:srgbClr val="CC0000"/>
                  </a:solidFill>
                  <a:latin typeface="Josefin Slab Bold"/>
                  <a:ea typeface="Josefin Slab Bold"/>
                  <a:cs typeface="Josefin Slab Bold"/>
                  <a:sym typeface="Josefin Slab Bold"/>
                </a:rPr>
                <a:t>Competenza alfabetica funzionale: </a:t>
              </a:r>
              <a:r>
                <a:rPr lang="en-US" b="true" sz="4132">
                  <a:solidFill>
                    <a:srgbClr val="020E1E"/>
                  </a:solidFill>
                  <a:latin typeface="Josefin Slab Bold"/>
                  <a:ea typeface="Josefin Slab Bold"/>
                  <a:cs typeface="Josefin Slab Bold"/>
                  <a:sym typeface="Josefin Slab Bold"/>
                </a:rPr>
                <a:t>Esprimere concetti, pensieri e sentimenti in forma scritta e orale (scrittura creativa e riscrittura teatrale).</a:t>
              </a:r>
            </a:p>
            <a:p>
              <a:pPr algn="just" marL="892129" indent="-446065" lvl="1">
                <a:lnSpc>
                  <a:spcPts val="4090"/>
                </a:lnSpc>
                <a:buAutoNum type="arabicPeriod" startAt="1"/>
              </a:pPr>
              <a:r>
                <a:rPr lang="en-US" b="true" sz="4132">
                  <a:solidFill>
                    <a:srgbClr val="CC0000"/>
                  </a:solidFill>
                  <a:latin typeface="Josefin Slab Bold"/>
                  <a:ea typeface="Josefin Slab Bold"/>
                  <a:cs typeface="Josefin Slab Bold"/>
                  <a:sym typeface="Josefin Slab Bold"/>
                </a:rPr>
                <a:t>Competenza in materia di cittadinanza: </a:t>
              </a:r>
              <a:r>
                <a:rPr lang="en-US" b="true" sz="4132">
                  <a:solidFill>
                    <a:srgbClr val="000000"/>
                  </a:solidFill>
                  <a:latin typeface="Josefin Slab Bold"/>
                  <a:ea typeface="Josefin Slab Bold"/>
                  <a:cs typeface="Josefin Slab Bold"/>
                  <a:sym typeface="Josefin Slab Bold"/>
                </a:rPr>
                <a:t>Agire come cittadini responsabili e partecipare pienamente alla vita sociale, nel rispetto dei valori della pace e della solidarietà.</a:t>
              </a:r>
            </a:p>
            <a:p>
              <a:pPr algn="just" marL="892129" indent="-446065" lvl="1">
                <a:lnSpc>
                  <a:spcPts val="4090"/>
                </a:lnSpc>
                <a:buAutoNum type="arabicPeriod" startAt="1"/>
              </a:pPr>
              <a:r>
                <a:rPr lang="en-US" b="true" sz="4132">
                  <a:solidFill>
                    <a:srgbClr val="CC0000"/>
                  </a:solidFill>
                  <a:latin typeface="Josefin Slab Bold"/>
                  <a:ea typeface="Josefin Slab Bold"/>
                  <a:cs typeface="Josefin Slab Bold"/>
                  <a:sym typeface="Josefin Slab Bold"/>
                </a:rPr>
                <a:t>Competenza in materia di consapevolezza ed espressione culturale: </a:t>
              </a:r>
              <a:r>
                <a:rPr lang="en-US" b="true" sz="4132">
                  <a:solidFill>
                    <a:srgbClr val="020E1E"/>
                  </a:solidFill>
                  <a:latin typeface="Josefin Slab Bold"/>
                  <a:ea typeface="Josefin Slab Bold"/>
                  <a:cs typeface="Josefin Slab Bold"/>
                  <a:sym typeface="Josefin Slab Bold"/>
                </a:rPr>
                <a:t>Comprendere e rispettare il modo in cui idee e significati vengono espressi creativamente in diverse culture e attraverso l'arte, la musica e il teatro.</a:t>
              </a:r>
            </a:p>
            <a:p>
              <a:pPr algn="just" marL="892129" indent="-446065" lvl="1">
                <a:lnSpc>
                  <a:spcPts val="4090"/>
                </a:lnSpc>
                <a:buAutoNum type="arabicPeriod" startAt="1"/>
              </a:pPr>
              <a:r>
                <a:rPr lang="en-US" b="true" sz="4132">
                  <a:solidFill>
                    <a:srgbClr val="CC0000"/>
                  </a:solidFill>
                  <a:latin typeface="Josefin Slab Bold"/>
                  <a:ea typeface="Josefin Slab Bold"/>
                  <a:cs typeface="Josefin Slab Bold"/>
                  <a:sym typeface="Josefin Slab Bold"/>
                </a:rPr>
                <a:t>Competenza personale, sociale e capacità di imparare a imparare: </a:t>
              </a:r>
              <a:r>
                <a:rPr lang="en-US" b="true" sz="4132">
                  <a:solidFill>
                    <a:srgbClr val="020E1E"/>
                  </a:solidFill>
                  <a:latin typeface="Josefin Slab Bold"/>
                  <a:ea typeface="Josefin Slab Bold"/>
                  <a:cs typeface="Josefin Slab Bold"/>
                  <a:sym typeface="Josefin Slab Bold"/>
                </a:rPr>
                <a:t>Collaborare in gruppo per un fine comune, gestendo i conflitti in modo costruttivo.</a:t>
              </a:r>
            </a:p>
            <a:p>
              <a:pPr algn="just">
                <a:lnSpc>
                  <a:spcPts val="4090"/>
                </a:lnSpc>
              </a:pPr>
            </a:p>
          </p:txBody>
        </p:sp>
        <p:sp>
          <p:nvSpPr>
            <p:cNvPr name="TextBox 17" id="17"/>
            <p:cNvSpPr txBox="true"/>
            <p:nvPr/>
          </p:nvSpPr>
          <p:spPr>
            <a:xfrm rot="0">
              <a:off x="2276875" y="31846619"/>
              <a:ext cx="7330329" cy="502280"/>
            </a:xfrm>
            <a:prstGeom prst="rect">
              <a:avLst/>
            </a:prstGeom>
          </p:spPr>
          <p:txBody>
            <a:bodyPr anchor="t" rtlCol="false" tIns="0" lIns="0" bIns="0" rIns="0">
              <a:spAutoFit/>
            </a:bodyPr>
            <a:lstStyle/>
            <a:p>
              <a:pPr algn="just">
                <a:lnSpc>
                  <a:spcPts val="3123"/>
                </a:lnSpc>
              </a:pPr>
              <a:r>
                <a:rPr lang="en-US" b="true" sz="2231" spc="357">
                  <a:solidFill>
                    <a:srgbClr val="FF3131"/>
                  </a:solidFill>
                  <a:latin typeface="Josefin Sans Bold"/>
                  <a:ea typeface="Josefin Sans Bold"/>
                  <a:cs typeface="Josefin Sans Bold"/>
                  <a:sym typeface="Josefin Sans Bold"/>
                </a:rPr>
                <a:t>T</a:t>
              </a:r>
              <a:r>
                <a:rPr lang="en-US" b="true" sz="2231" spc="357">
                  <a:solidFill>
                    <a:srgbClr val="FF3131"/>
                  </a:solidFill>
                  <a:latin typeface="Josefin Sans Bold"/>
                  <a:ea typeface="Josefin Sans Bold"/>
                  <a:cs typeface="Josefin Sans Bold"/>
                  <a:sym typeface="Josefin Sans Bold"/>
                </a:rPr>
                <a:t>EATRO POLITEAMA</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a:hlinkClick r:id="rId5" tooltip="https://docs.google.com/document/d/1j03D3gkhZJY_nSjTDoAAmPY0Zleqvhe5/edit"/>
          </p:cNvPr>
          <p:cNvSpPr/>
          <p:nvPr/>
        </p:nvSpPr>
        <p:spPr>
          <a:xfrm flipH="false" flipV="false" rot="0">
            <a:off x="262108" y="510839"/>
            <a:ext cx="18105095" cy="9550437"/>
          </a:xfrm>
          <a:custGeom>
            <a:avLst/>
            <a:gdLst/>
            <a:ahLst/>
            <a:cxnLst/>
            <a:rect r="r" b="b" t="t" l="l"/>
            <a:pathLst>
              <a:path h="9550437" w="18105095">
                <a:moveTo>
                  <a:pt x="0" y="0"/>
                </a:moveTo>
                <a:lnTo>
                  <a:pt x="18105094" y="0"/>
                </a:lnTo>
                <a:lnTo>
                  <a:pt x="18105094" y="9550437"/>
                </a:lnTo>
                <a:lnTo>
                  <a:pt x="0" y="9550437"/>
                </a:lnTo>
                <a:lnTo>
                  <a:pt x="0" y="0"/>
                </a:lnTo>
                <a:close/>
              </a:path>
            </a:pathLst>
          </a:custGeom>
          <a:blipFill>
            <a:blip r:embed="rId4">
              <a:alphaModFix amt="78000"/>
            </a:blip>
            <a:stretch>
              <a:fillRect l="0" t="0" r="0" b="0"/>
            </a:stretch>
          </a:blipFill>
        </p:spPr>
      </p:sp>
      <p:sp>
        <p:nvSpPr>
          <p:cNvPr name="Freeform 13" id="13"/>
          <p:cNvSpPr/>
          <p:nvPr/>
        </p:nvSpPr>
        <p:spPr>
          <a:xfrm flipH="false" flipV="false" rot="0">
            <a:off x="15847242" y="142743"/>
            <a:ext cx="2349305" cy="2349305"/>
          </a:xfrm>
          <a:custGeom>
            <a:avLst/>
            <a:gdLst/>
            <a:ahLst/>
            <a:cxnLst/>
            <a:rect r="r" b="b" t="t" l="l"/>
            <a:pathLst>
              <a:path h="2349305" w="2349305">
                <a:moveTo>
                  <a:pt x="0" y="0"/>
                </a:moveTo>
                <a:lnTo>
                  <a:pt x="2349305" y="0"/>
                </a:lnTo>
                <a:lnTo>
                  <a:pt x="2349305" y="2349305"/>
                </a:lnTo>
                <a:lnTo>
                  <a:pt x="0" y="2349305"/>
                </a:lnTo>
                <a:lnTo>
                  <a:pt x="0" y="0"/>
                </a:lnTo>
                <a:close/>
              </a:path>
            </a:pathLst>
          </a:custGeom>
          <a:blipFill>
            <a:blip r:embed="rId6"/>
            <a:stretch>
              <a:fillRect l="0" t="0" r="0" b="0"/>
            </a:stretch>
          </a:blipFill>
        </p:spPr>
      </p:sp>
      <p:sp>
        <p:nvSpPr>
          <p:cNvPr name="TextBox 14" id="14"/>
          <p:cNvSpPr txBox="true"/>
          <p:nvPr/>
        </p:nvSpPr>
        <p:spPr>
          <a:xfrm rot="-114500">
            <a:off x="778688" y="1756603"/>
            <a:ext cx="15899631" cy="5416952"/>
          </a:xfrm>
          <a:prstGeom prst="rect">
            <a:avLst/>
          </a:prstGeom>
        </p:spPr>
        <p:txBody>
          <a:bodyPr anchor="t" rtlCol="false" tIns="0" lIns="0" bIns="0" rIns="0">
            <a:spAutoFit/>
          </a:bodyPr>
          <a:lstStyle/>
          <a:p>
            <a:pPr algn="ctr">
              <a:lnSpc>
                <a:spcPts val="15412"/>
              </a:lnSpc>
            </a:pPr>
            <a:r>
              <a:rPr lang="en-US" sz="11008">
                <a:solidFill>
                  <a:srgbClr val="F4CA44"/>
                </a:solidFill>
                <a:latin typeface="Lazydog"/>
                <a:ea typeface="Lazydog"/>
                <a:cs typeface="Lazydog"/>
                <a:sym typeface="Lazydog"/>
              </a:rPr>
              <a:t>Francesco d’assisi e la pace possibile</a:t>
            </a:r>
          </a:p>
          <a:p>
            <a:pPr algn="ctr">
              <a:lnSpc>
                <a:spcPts val="12193"/>
              </a:lnSpc>
              <a:spcBef>
                <a:spcPct val="0"/>
              </a:spcBef>
            </a:pPr>
          </a:p>
        </p:txBody>
      </p:sp>
      <p:sp>
        <p:nvSpPr>
          <p:cNvPr name="TextBox 15" id="15"/>
          <p:cNvSpPr txBox="true"/>
          <p:nvPr/>
        </p:nvSpPr>
        <p:spPr>
          <a:xfrm rot="0">
            <a:off x="5571083" y="6919918"/>
            <a:ext cx="7145834" cy="2600330"/>
          </a:xfrm>
          <a:prstGeom prst="rect">
            <a:avLst/>
          </a:prstGeom>
        </p:spPr>
        <p:txBody>
          <a:bodyPr anchor="t" rtlCol="false" tIns="0" lIns="0" bIns="0" rIns="0">
            <a:spAutoFit/>
          </a:bodyPr>
          <a:lstStyle/>
          <a:p>
            <a:pPr algn="ctr">
              <a:lnSpc>
                <a:spcPts val="10499"/>
              </a:lnSpc>
            </a:pPr>
            <a:r>
              <a:rPr lang="en-US" sz="7499" u="sng">
                <a:solidFill>
                  <a:srgbClr val="000000"/>
                </a:solidFill>
                <a:latin typeface="Canva Sans"/>
                <a:ea typeface="Canva Sans"/>
                <a:cs typeface="Canva Sans"/>
                <a:sym typeface="Canva Sans"/>
                <a:hlinkClick r:id="rId7" tooltip="https://docs.google.com/document/d/1j03D3gkhZJY_nSjTDoAAmPY0Zleqvhe5/edit"/>
              </a:rPr>
              <a:t>Link al progetto</a:t>
            </a:r>
          </a:p>
          <a:p>
            <a:pPr algn="ctr">
              <a:lnSpc>
                <a:spcPts val="1049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8226" y="6674427"/>
            <a:ext cx="13535985" cy="7633753"/>
          </a:xfrm>
          <a:custGeom>
            <a:avLst/>
            <a:gdLst/>
            <a:ahLst/>
            <a:cxnLst/>
            <a:rect r="r" b="b" t="t" l="l"/>
            <a:pathLst>
              <a:path h="7633753" w="13535985">
                <a:moveTo>
                  <a:pt x="0" y="0"/>
                </a:moveTo>
                <a:lnTo>
                  <a:pt x="13535985" y="0"/>
                </a:lnTo>
                <a:lnTo>
                  <a:pt x="13535985" y="7633753"/>
                </a:lnTo>
                <a:lnTo>
                  <a:pt x="0" y="76337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7803397" y="729089"/>
            <a:ext cx="2635486" cy="599221"/>
            <a:chOff x="0" y="0"/>
            <a:chExt cx="1787422" cy="406400"/>
          </a:xfrm>
        </p:grpSpPr>
        <p:sp>
          <p:nvSpPr>
            <p:cNvPr name="Freeform 4" id="4"/>
            <p:cNvSpPr/>
            <p:nvPr/>
          </p:nvSpPr>
          <p:spPr>
            <a:xfrm flipH="false" flipV="false" rot="0">
              <a:off x="0" y="0"/>
              <a:ext cx="1787422" cy="406400"/>
            </a:xfrm>
            <a:custGeom>
              <a:avLst/>
              <a:gdLst/>
              <a:ahLst/>
              <a:cxnLst/>
              <a:rect r="r" b="b" t="t" l="l"/>
              <a:pathLst>
                <a:path h="406400" w="1787422">
                  <a:moveTo>
                    <a:pt x="1584222" y="0"/>
                  </a:moveTo>
                  <a:cubicBezTo>
                    <a:pt x="1696447" y="0"/>
                    <a:pt x="1787422" y="90976"/>
                    <a:pt x="1787422" y="203200"/>
                  </a:cubicBezTo>
                  <a:cubicBezTo>
                    <a:pt x="1787422" y="315424"/>
                    <a:pt x="1696447" y="406400"/>
                    <a:pt x="158422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787422" cy="4445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2942818" y="8766909"/>
            <a:ext cx="13960841" cy="1998646"/>
          </a:xfrm>
          <a:prstGeom prst="rect">
            <a:avLst/>
          </a:prstGeom>
        </p:spPr>
        <p:txBody>
          <a:bodyPr anchor="t" rtlCol="false" tIns="0" lIns="0" bIns="0" rIns="0">
            <a:spAutoFit/>
          </a:bodyPr>
          <a:lstStyle/>
          <a:p>
            <a:pPr algn="ctr">
              <a:lnSpc>
                <a:spcPts val="13704"/>
              </a:lnSpc>
            </a:pPr>
          </a:p>
        </p:txBody>
      </p:sp>
      <p:sp>
        <p:nvSpPr>
          <p:cNvPr name="TextBox 7" id="7"/>
          <p:cNvSpPr txBox="true"/>
          <p:nvPr/>
        </p:nvSpPr>
        <p:spPr>
          <a:xfrm rot="0">
            <a:off x="7994919" y="856048"/>
            <a:ext cx="2298161" cy="307205"/>
          </a:xfrm>
          <a:prstGeom prst="rect">
            <a:avLst/>
          </a:prstGeom>
        </p:spPr>
        <p:txBody>
          <a:bodyPr anchor="t" rtlCol="false" tIns="0" lIns="0" bIns="0" rIns="0">
            <a:spAutoFit/>
          </a:bodyPr>
          <a:lstStyle/>
          <a:p>
            <a:pPr algn="ctr">
              <a:lnSpc>
                <a:spcPts val="2525"/>
              </a:lnSpc>
              <a:spcBef>
                <a:spcPct val="0"/>
              </a:spcBef>
            </a:pPr>
            <a:r>
              <a:rPr lang="en-US" b="true" sz="1804">
                <a:solidFill>
                  <a:srgbClr val="FFFFFF"/>
                </a:solidFill>
                <a:latin typeface="Garet Bold"/>
                <a:ea typeface="Garet Bold"/>
                <a:cs typeface="Garet Bold"/>
                <a:sym typeface="Garet Bold"/>
              </a:rPr>
              <a:t>Thynk Unlimited</a:t>
            </a:r>
          </a:p>
        </p:txBody>
      </p:sp>
      <p:grpSp>
        <p:nvGrpSpPr>
          <p:cNvPr name="Group 8" id="8"/>
          <p:cNvGrpSpPr/>
          <p:nvPr/>
        </p:nvGrpSpPr>
        <p:grpSpPr>
          <a:xfrm rot="0">
            <a:off x="832925" y="2604373"/>
            <a:ext cx="16963460" cy="14720814"/>
            <a:chOff x="0" y="0"/>
            <a:chExt cx="22617946" cy="19627752"/>
          </a:xfrm>
        </p:grpSpPr>
        <p:sp>
          <p:nvSpPr>
            <p:cNvPr name="TextBox 9" id="9"/>
            <p:cNvSpPr txBox="true"/>
            <p:nvPr/>
          </p:nvSpPr>
          <p:spPr>
            <a:xfrm rot="0">
              <a:off x="5357616" y="16260679"/>
              <a:ext cx="6408896" cy="370212"/>
            </a:xfrm>
            <a:prstGeom prst="rect">
              <a:avLst/>
            </a:prstGeom>
          </p:spPr>
          <p:txBody>
            <a:bodyPr anchor="t" rtlCol="false" tIns="0" lIns="0" bIns="0" rIns="0">
              <a:spAutoFit/>
            </a:bodyPr>
            <a:lstStyle/>
            <a:p>
              <a:pPr algn="ctr">
                <a:lnSpc>
                  <a:spcPts val="2239"/>
                </a:lnSpc>
              </a:pPr>
              <a:r>
                <a:rPr lang="en-US" b="true" sz="1599" spc="63">
                  <a:solidFill>
                    <a:srgbClr val="FF3131"/>
                  </a:solidFill>
                  <a:latin typeface="Josefin Sans Bold"/>
                  <a:ea typeface="Josefin Sans Bold"/>
                  <a:cs typeface="Josefin Sans Bold"/>
                  <a:sym typeface="Josefin Sans Bold"/>
                </a:rPr>
                <a:t>2</a:t>
              </a:r>
              <a:r>
                <a:rPr lang="en-US" b="true" sz="1599" spc="63">
                  <a:solidFill>
                    <a:srgbClr val="FF3131"/>
                  </a:solidFill>
                  <a:latin typeface="Josefin Sans Bold"/>
                  <a:ea typeface="Josefin Sans Bold"/>
                  <a:cs typeface="Josefin Sans Bold"/>
                  <a:sym typeface="Josefin Sans Bold"/>
                </a:rPr>
                <a:t>0-22 giugno 2020</a:t>
              </a:r>
            </a:p>
          </p:txBody>
        </p:sp>
        <p:sp>
          <p:nvSpPr>
            <p:cNvPr name="TextBox 10" id="10"/>
            <p:cNvSpPr txBox="true"/>
            <p:nvPr/>
          </p:nvSpPr>
          <p:spPr>
            <a:xfrm rot="0">
              <a:off x="0" y="95250"/>
              <a:ext cx="22617946" cy="972336"/>
            </a:xfrm>
            <a:prstGeom prst="rect">
              <a:avLst/>
            </a:prstGeom>
          </p:spPr>
          <p:txBody>
            <a:bodyPr anchor="t" rtlCol="false" tIns="0" lIns="0" bIns="0" rIns="0">
              <a:spAutoFit/>
            </a:bodyPr>
            <a:lstStyle/>
            <a:p>
              <a:pPr algn="ctr">
                <a:lnSpc>
                  <a:spcPts val="5247"/>
                </a:lnSpc>
              </a:pPr>
            </a:p>
          </p:txBody>
        </p:sp>
        <p:sp>
          <p:nvSpPr>
            <p:cNvPr name="TextBox 11" id="11"/>
            <p:cNvSpPr txBox="true"/>
            <p:nvPr/>
          </p:nvSpPr>
          <p:spPr>
            <a:xfrm rot="0">
              <a:off x="5362202" y="19410568"/>
              <a:ext cx="6408896" cy="217184"/>
            </a:xfrm>
            <a:prstGeom prst="rect">
              <a:avLst/>
            </a:prstGeom>
          </p:spPr>
          <p:txBody>
            <a:bodyPr anchor="t" rtlCol="false" tIns="0" lIns="0" bIns="0" rIns="0">
              <a:spAutoFit/>
            </a:bodyPr>
            <a:lstStyle/>
            <a:p>
              <a:pPr algn="ctr">
                <a:lnSpc>
                  <a:spcPts val="1306"/>
                </a:lnSpc>
              </a:pPr>
              <a:r>
                <a:rPr lang="en-US" b="true" sz="933" spc="149">
                  <a:solidFill>
                    <a:srgbClr val="FF3131"/>
                  </a:solidFill>
                  <a:latin typeface="Josefin Sans Bold"/>
                  <a:ea typeface="Josefin Sans Bold"/>
                  <a:cs typeface="Josefin Sans Bold"/>
                  <a:sym typeface="Josefin Sans Bold"/>
                </a:rPr>
                <a:t>T</a:t>
              </a:r>
              <a:r>
                <a:rPr lang="en-US" b="true" sz="933" spc="149">
                  <a:solidFill>
                    <a:srgbClr val="FF3131"/>
                  </a:solidFill>
                  <a:latin typeface="Josefin Sans Bold"/>
                  <a:ea typeface="Josefin Sans Bold"/>
                  <a:cs typeface="Josefin Sans Bold"/>
                  <a:sym typeface="Josefin Sans Bold"/>
                </a:rPr>
                <a:t>EATRO POLITEAMA</a:t>
              </a:r>
            </a:p>
          </p:txBody>
        </p:sp>
      </p:grpSp>
      <p:sp>
        <p:nvSpPr>
          <p:cNvPr name="Freeform 12" id="12">
            <a:hlinkClick r:id="rId5" tooltip="https://docs.google.com/document/d/1j03D3gkhZJY_nSjTDoAAmPY0Zleqvhe5/edit"/>
          </p:cNvPr>
          <p:cNvSpPr/>
          <p:nvPr/>
        </p:nvSpPr>
        <p:spPr>
          <a:xfrm flipH="false" flipV="false" rot="0">
            <a:off x="91453" y="142743"/>
            <a:ext cx="18105095" cy="9550437"/>
          </a:xfrm>
          <a:custGeom>
            <a:avLst/>
            <a:gdLst/>
            <a:ahLst/>
            <a:cxnLst/>
            <a:rect r="r" b="b" t="t" l="l"/>
            <a:pathLst>
              <a:path h="9550437" w="18105095">
                <a:moveTo>
                  <a:pt x="0" y="0"/>
                </a:moveTo>
                <a:lnTo>
                  <a:pt x="18105094" y="0"/>
                </a:lnTo>
                <a:lnTo>
                  <a:pt x="18105094" y="9550437"/>
                </a:lnTo>
                <a:lnTo>
                  <a:pt x="0" y="9550437"/>
                </a:lnTo>
                <a:lnTo>
                  <a:pt x="0" y="0"/>
                </a:lnTo>
                <a:close/>
              </a:path>
            </a:pathLst>
          </a:custGeom>
          <a:blipFill>
            <a:blip r:embed="rId4">
              <a:alphaModFix amt="78000"/>
            </a:blip>
            <a:stretch>
              <a:fillRect l="0" t="0" r="0" b="0"/>
            </a:stretch>
          </a:blipFill>
        </p:spPr>
      </p:sp>
      <p:sp>
        <p:nvSpPr>
          <p:cNvPr name="Freeform 13" id="13"/>
          <p:cNvSpPr/>
          <p:nvPr/>
        </p:nvSpPr>
        <p:spPr>
          <a:xfrm flipH="false" flipV="false" rot="0">
            <a:off x="15847242" y="142743"/>
            <a:ext cx="2349305" cy="2349305"/>
          </a:xfrm>
          <a:custGeom>
            <a:avLst/>
            <a:gdLst/>
            <a:ahLst/>
            <a:cxnLst/>
            <a:rect r="r" b="b" t="t" l="l"/>
            <a:pathLst>
              <a:path h="2349305" w="2349305">
                <a:moveTo>
                  <a:pt x="0" y="0"/>
                </a:moveTo>
                <a:lnTo>
                  <a:pt x="2349305" y="0"/>
                </a:lnTo>
                <a:lnTo>
                  <a:pt x="2349305" y="2349305"/>
                </a:lnTo>
                <a:lnTo>
                  <a:pt x="0" y="2349305"/>
                </a:lnTo>
                <a:lnTo>
                  <a:pt x="0" y="0"/>
                </a:lnTo>
                <a:close/>
              </a:path>
            </a:pathLst>
          </a:custGeom>
          <a:blipFill>
            <a:blip r:embed="rId6"/>
            <a:stretch>
              <a:fillRect l="0" t="0" r="0" b="0"/>
            </a:stretch>
          </a:blipFill>
        </p:spPr>
      </p:sp>
      <p:sp>
        <p:nvSpPr>
          <p:cNvPr name="TextBox 14" id="14"/>
          <p:cNvSpPr txBox="true"/>
          <p:nvPr/>
        </p:nvSpPr>
        <p:spPr>
          <a:xfrm rot="-114500">
            <a:off x="1076276" y="2407049"/>
            <a:ext cx="15899631" cy="3026805"/>
          </a:xfrm>
          <a:prstGeom prst="rect">
            <a:avLst/>
          </a:prstGeom>
        </p:spPr>
        <p:txBody>
          <a:bodyPr anchor="t" rtlCol="false" tIns="0" lIns="0" bIns="0" rIns="0">
            <a:spAutoFit/>
          </a:bodyPr>
          <a:lstStyle/>
          <a:p>
            <a:pPr algn="ctr">
              <a:lnSpc>
                <a:spcPts val="12193"/>
              </a:lnSpc>
              <a:spcBef>
                <a:spcPct val="0"/>
              </a:spcBef>
            </a:pPr>
            <a:r>
              <a:rPr lang="en-US" sz="8709">
                <a:solidFill>
                  <a:srgbClr val="F4CA44"/>
                </a:solidFill>
                <a:latin typeface="Lazydog"/>
                <a:ea typeface="Lazydog"/>
                <a:cs typeface="Lazydog"/>
                <a:sym typeface="Lazydog"/>
              </a:rPr>
              <a:t>materiali CHE POTREBBERO ESSERCI UTILI...</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68055" y="1669769"/>
            <a:ext cx="18966128" cy="6942477"/>
            <a:chOff x="0" y="0"/>
            <a:chExt cx="4995194" cy="1828471"/>
          </a:xfrm>
        </p:grpSpPr>
        <p:sp>
          <p:nvSpPr>
            <p:cNvPr name="Freeform 3" id="3">
              <a:hlinkClick r:id="rId2" tooltip="https://www.youtube.com/watch?v=yp2yYXXqDAc"/>
            </p:cNvPr>
            <p:cNvSpPr/>
            <p:nvPr/>
          </p:nvSpPr>
          <p:spPr>
            <a:xfrm flipH="false" flipV="false" rot="0">
              <a:off x="0" y="0"/>
              <a:ext cx="4995194" cy="1828471"/>
            </a:xfrm>
            <a:custGeom>
              <a:avLst/>
              <a:gdLst/>
              <a:ahLst/>
              <a:cxnLst/>
              <a:rect r="r" b="b" t="t" l="l"/>
              <a:pathLst>
                <a:path h="1828471" w="4995194">
                  <a:moveTo>
                    <a:pt x="0" y="0"/>
                  </a:moveTo>
                  <a:lnTo>
                    <a:pt x="4995194" y="0"/>
                  </a:lnTo>
                  <a:lnTo>
                    <a:pt x="4995194" y="1828471"/>
                  </a:lnTo>
                  <a:lnTo>
                    <a:pt x="0" y="1828471"/>
                  </a:lnTo>
                  <a:close/>
                </a:path>
              </a:pathLst>
            </a:custGeom>
            <a:solidFill>
              <a:srgbClr val="FFEEBF">
                <a:alpha val="26667"/>
              </a:srgbClr>
            </a:solidFill>
          </p:spPr>
        </p:sp>
        <p:sp>
          <p:nvSpPr>
            <p:cNvPr name="TextBox 4" id="4"/>
            <p:cNvSpPr txBox="true"/>
            <p:nvPr/>
          </p:nvSpPr>
          <p:spPr>
            <a:xfrm>
              <a:off x="0" y="-38100"/>
              <a:ext cx="4995194" cy="1866571"/>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49451" y="922869"/>
            <a:ext cx="7040546" cy="5087619"/>
            <a:chOff x="0" y="0"/>
            <a:chExt cx="1090765" cy="788205"/>
          </a:xfrm>
        </p:grpSpPr>
        <p:sp>
          <p:nvSpPr>
            <p:cNvPr name="Freeform 6" id="6"/>
            <p:cNvSpPr/>
            <p:nvPr/>
          </p:nvSpPr>
          <p:spPr>
            <a:xfrm flipH="false" flipV="false" rot="0">
              <a:off x="0" y="0"/>
              <a:ext cx="1090765" cy="788205"/>
            </a:xfrm>
            <a:custGeom>
              <a:avLst/>
              <a:gdLst/>
              <a:ahLst/>
              <a:cxnLst/>
              <a:rect r="r" b="b" t="t" l="l"/>
              <a:pathLst>
                <a:path h="788205" w="1090765">
                  <a:moveTo>
                    <a:pt x="38487" y="0"/>
                  </a:moveTo>
                  <a:lnTo>
                    <a:pt x="1052278" y="0"/>
                  </a:lnTo>
                  <a:cubicBezTo>
                    <a:pt x="1073534" y="0"/>
                    <a:pt x="1090765" y="17231"/>
                    <a:pt x="1090765" y="38487"/>
                  </a:cubicBezTo>
                  <a:lnTo>
                    <a:pt x="1090765" y="749719"/>
                  </a:lnTo>
                  <a:cubicBezTo>
                    <a:pt x="1090765" y="770974"/>
                    <a:pt x="1073534" y="788205"/>
                    <a:pt x="1052278" y="788205"/>
                  </a:cubicBezTo>
                  <a:lnTo>
                    <a:pt x="38487" y="788205"/>
                  </a:lnTo>
                  <a:cubicBezTo>
                    <a:pt x="17231" y="788205"/>
                    <a:pt x="0" y="770974"/>
                    <a:pt x="0" y="749719"/>
                  </a:cubicBezTo>
                  <a:lnTo>
                    <a:pt x="0" y="38487"/>
                  </a:lnTo>
                  <a:cubicBezTo>
                    <a:pt x="0" y="17231"/>
                    <a:pt x="17231" y="0"/>
                    <a:pt x="38487" y="0"/>
                  </a:cubicBezTo>
                  <a:close/>
                </a:path>
              </a:pathLst>
            </a:custGeom>
            <a:blipFill>
              <a:blip r:embed="rId3"/>
              <a:stretch>
                <a:fillRect l="0" t="-1894" r="0" b="-1894"/>
              </a:stretch>
            </a:blipFill>
            <a:ln w="57150" cap="rnd">
              <a:solidFill>
                <a:srgbClr val="487307"/>
              </a:solidFill>
              <a:prstDash val="solid"/>
              <a:round/>
            </a:ln>
          </p:spPr>
        </p:sp>
      </p:grpSp>
      <p:sp>
        <p:nvSpPr>
          <p:cNvPr name="Freeform 7" id="7"/>
          <p:cNvSpPr/>
          <p:nvPr/>
        </p:nvSpPr>
        <p:spPr>
          <a:xfrm flipH="false" flipV="false" rot="0">
            <a:off x="15708358" y="922869"/>
            <a:ext cx="307387" cy="589070"/>
          </a:xfrm>
          <a:custGeom>
            <a:avLst/>
            <a:gdLst/>
            <a:ahLst/>
            <a:cxnLst/>
            <a:rect r="r" b="b" t="t" l="l"/>
            <a:pathLst>
              <a:path h="589070" w="307387">
                <a:moveTo>
                  <a:pt x="0" y="0"/>
                </a:moveTo>
                <a:lnTo>
                  <a:pt x="307387" y="0"/>
                </a:lnTo>
                <a:lnTo>
                  <a:pt x="307387" y="589070"/>
                </a:lnTo>
                <a:lnTo>
                  <a:pt x="0" y="5890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1320976" y="5057764"/>
            <a:ext cx="7040546" cy="5087619"/>
            <a:chOff x="0" y="0"/>
            <a:chExt cx="1090765" cy="788205"/>
          </a:xfrm>
        </p:grpSpPr>
        <p:sp>
          <p:nvSpPr>
            <p:cNvPr name="Freeform 9" id="9"/>
            <p:cNvSpPr/>
            <p:nvPr/>
          </p:nvSpPr>
          <p:spPr>
            <a:xfrm flipH="false" flipV="false" rot="0">
              <a:off x="0" y="0"/>
              <a:ext cx="1090765" cy="788205"/>
            </a:xfrm>
            <a:custGeom>
              <a:avLst/>
              <a:gdLst/>
              <a:ahLst/>
              <a:cxnLst/>
              <a:rect r="r" b="b" t="t" l="l"/>
              <a:pathLst>
                <a:path h="788205" w="1090765">
                  <a:moveTo>
                    <a:pt x="38487" y="0"/>
                  </a:moveTo>
                  <a:lnTo>
                    <a:pt x="1052278" y="0"/>
                  </a:lnTo>
                  <a:cubicBezTo>
                    <a:pt x="1073534" y="0"/>
                    <a:pt x="1090765" y="17231"/>
                    <a:pt x="1090765" y="38487"/>
                  </a:cubicBezTo>
                  <a:lnTo>
                    <a:pt x="1090765" y="749719"/>
                  </a:lnTo>
                  <a:cubicBezTo>
                    <a:pt x="1090765" y="770974"/>
                    <a:pt x="1073534" y="788205"/>
                    <a:pt x="1052278" y="788205"/>
                  </a:cubicBezTo>
                  <a:lnTo>
                    <a:pt x="38487" y="788205"/>
                  </a:lnTo>
                  <a:cubicBezTo>
                    <a:pt x="17231" y="788205"/>
                    <a:pt x="0" y="770974"/>
                    <a:pt x="0" y="749719"/>
                  </a:cubicBezTo>
                  <a:lnTo>
                    <a:pt x="0" y="38487"/>
                  </a:lnTo>
                  <a:cubicBezTo>
                    <a:pt x="0" y="17231"/>
                    <a:pt x="17231" y="0"/>
                    <a:pt x="38487" y="0"/>
                  </a:cubicBezTo>
                  <a:close/>
                </a:path>
              </a:pathLst>
            </a:custGeom>
            <a:blipFill>
              <a:blip r:embed="rId6"/>
              <a:stretch>
                <a:fillRect l="0" t="-1831" r="0" b="-1831"/>
              </a:stretch>
            </a:blipFill>
            <a:ln w="57150" cap="rnd">
              <a:solidFill>
                <a:srgbClr val="487307"/>
              </a:solidFill>
              <a:prstDash val="solid"/>
              <a:round/>
            </a:ln>
          </p:spPr>
        </p:sp>
      </p:grpSp>
      <p:sp>
        <p:nvSpPr>
          <p:cNvPr name="Freeform 10" id="10"/>
          <p:cNvSpPr/>
          <p:nvPr/>
        </p:nvSpPr>
        <p:spPr>
          <a:xfrm flipH="false" flipV="false" rot="0">
            <a:off x="9564146" y="5309722"/>
            <a:ext cx="465994" cy="345683"/>
          </a:xfrm>
          <a:custGeom>
            <a:avLst/>
            <a:gdLst/>
            <a:ahLst/>
            <a:cxnLst/>
            <a:rect r="r" b="b" t="t" l="l"/>
            <a:pathLst>
              <a:path h="345683" w="465994">
                <a:moveTo>
                  <a:pt x="0" y="0"/>
                </a:moveTo>
                <a:lnTo>
                  <a:pt x="465994" y="0"/>
                </a:lnTo>
                <a:lnTo>
                  <a:pt x="465994" y="345683"/>
                </a:lnTo>
                <a:lnTo>
                  <a:pt x="0" y="34568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9564146" y="7428732"/>
            <a:ext cx="465994" cy="345683"/>
          </a:xfrm>
          <a:custGeom>
            <a:avLst/>
            <a:gdLst/>
            <a:ahLst/>
            <a:cxnLst/>
            <a:rect r="r" b="b" t="t" l="l"/>
            <a:pathLst>
              <a:path h="345683" w="465994">
                <a:moveTo>
                  <a:pt x="0" y="0"/>
                </a:moveTo>
                <a:lnTo>
                  <a:pt x="465994" y="0"/>
                </a:lnTo>
                <a:lnTo>
                  <a:pt x="465994" y="345682"/>
                </a:lnTo>
                <a:lnTo>
                  <a:pt x="0" y="34568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15186445" y="89085"/>
            <a:ext cx="2755955" cy="8224805"/>
          </a:xfrm>
          <a:custGeom>
            <a:avLst/>
            <a:gdLst/>
            <a:ahLst/>
            <a:cxnLst/>
            <a:rect r="r" b="b" t="t" l="l"/>
            <a:pathLst>
              <a:path h="8224805" w="2755955">
                <a:moveTo>
                  <a:pt x="0" y="0"/>
                </a:moveTo>
                <a:lnTo>
                  <a:pt x="2755956" y="0"/>
                </a:lnTo>
                <a:lnTo>
                  <a:pt x="2755956" y="8224805"/>
                </a:lnTo>
                <a:lnTo>
                  <a:pt x="0" y="8224805"/>
                </a:lnTo>
                <a:lnTo>
                  <a:pt x="0" y="0"/>
                </a:lnTo>
                <a:close/>
              </a:path>
            </a:pathLst>
          </a:custGeom>
          <a:blipFill>
            <a:blip r:embed="rId9"/>
            <a:stretch>
              <a:fillRect l="0" t="0" r="0" b="0"/>
            </a:stretch>
          </a:blipFill>
        </p:spPr>
      </p:sp>
      <p:sp>
        <p:nvSpPr>
          <p:cNvPr name="Freeform 13" id="13"/>
          <p:cNvSpPr/>
          <p:nvPr/>
        </p:nvSpPr>
        <p:spPr>
          <a:xfrm flipH="false" flipV="false" rot="0">
            <a:off x="9338648" y="307781"/>
            <a:ext cx="5524159" cy="5524159"/>
          </a:xfrm>
          <a:custGeom>
            <a:avLst/>
            <a:gdLst/>
            <a:ahLst/>
            <a:cxnLst/>
            <a:rect r="r" b="b" t="t" l="l"/>
            <a:pathLst>
              <a:path h="5524159" w="5524159">
                <a:moveTo>
                  <a:pt x="0" y="0"/>
                </a:moveTo>
                <a:lnTo>
                  <a:pt x="5524158" y="0"/>
                </a:lnTo>
                <a:lnTo>
                  <a:pt x="5524158" y="5524158"/>
                </a:lnTo>
                <a:lnTo>
                  <a:pt x="0" y="5524158"/>
                </a:lnTo>
                <a:lnTo>
                  <a:pt x="0" y="0"/>
                </a:lnTo>
                <a:close/>
              </a:path>
            </a:pathLst>
          </a:custGeom>
          <a:blipFill>
            <a:blip r:embed="rId10"/>
            <a:stretch>
              <a:fillRect l="0" t="0" r="0" b="0"/>
            </a:stretch>
          </a:blipFill>
        </p:spPr>
      </p:sp>
      <p:sp>
        <p:nvSpPr>
          <p:cNvPr name="Freeform 14" id="14"/>
          <p:cNvSpPr/>
          <p:nvPr/>
        </p:nvSpPr>
        <p:spPr>
          <a:xfrm flipH="false" flipV="false" rot="0">
            <a:off x="8514344" y="6995063"/>
            <a:ext cx="2048034" cy="2786441"/>
          </a:xfrm>
          <a:custGeom>
            <a:avLst/>
            <a:gdLst/>
            <a:ahLst/>
            <a:cxnLst/>
            <a:rect r="r" b="b" t="t" l="l"/>
            <a:pathLst>
              <a:path h="2786441" w="2048034">
                <a:moveTo>
                  <a:pt x="0" y="0"/>
                </a:moveTo>
                <a:lnTo>
                  <a:pt x="2048035" y="0"/>
                </a:lnTo>
                <a:lnTo>
                  <a:pt x="2048035" y="2786441"/>
                </a:lnTo>
                <a:lnTo>
                  <a:pt x="0" y="2786441"/>
                </a:lnTo>
                <a:lnTo>
                  <a:pt x="0" y="0"/>
                </a:lnTo>
                <a:close/>
              </a:path>
            </a:pathLst>
          </a:custGeom>
          <a:blipFill>
            <a:blip r:embed="rId11"/>
            <a:stretch>
              <a:fillRect l="0" t="0" r="0" b="0"/>
            </a:stretch>
          </a:blipFill>
        </p:spPr>
      </p:sp>
      <p:sp>
        <p:nvSpPr>
          <p:cNvPr name="Freeform 15" id="15"/>
          <p:cNvSpPr/>
          <p:nvPr/>
        </p:nvSpPr>
        <p:spPr>
          <a:xfrm flipH="false" flipV="false" rot="1447968">
            <a:off x="11135042" y="6787537"/>
            <a:ext cx="1277883" cy="1617183"/>
          </a:xfrm>
          <a:custGeom>
            <a:avLst/>
            <a:gdLst/>
            <a:ahLst/>
            <a:cxnLst/>
            <a:rect r="r" b="b" t="t" l="l"/>
            <a:pathLst>
              <a:path h="1617183" w="1277883">
                <a:moveTo>
                  <a:pt x="0" y="0"/>
                </a:moveTo>
                <a:lnTo>
                  <a:pt x="1277883" y="0"/>
                </a:lnTo>
                <a:lnTo>
                  <a:pt x="1277883" y="1617182"/>
                </a:lnTo>
                <a:lnTo>
                  <a:pt x="0" y="1617182"/>
                </a:lnTo>
                <a:lnTo>
                  <a:pt x="0" y="0"/>
                </a:lnTo>
                <a:close/>
              </a:path>
            </a:pathLst>
          </a:custGeom>
          <a:blipFill>
            <a:blip r:embed="rId12"/>
            <a:stretch>
              <a:fillRect l="0" t="0" r="0" b="0"/>
            </a:stretch>
          </a:blipFill>
        </p:spPr>
      </p:sp>
      <p:sp>
        <p:nvSpPr>
          <p:cNvPr name="Freeform 16" id="16"/>
          <p:cNvSpPr/>
          <p:nvPr/>
        </p:nvSpPr>
        <p:spPr>
          <a:xfrm flipH="false" flipV="false" rot="0">
            <a:off x="12982951" y="6457345"/>
            <a:ext cx="1856545" cy="1856545"/>
          </a:xfrm>
          <a:custGeom>
            <a:avLst/>
            <a:gdLst/>
            <a:ahLst/>
            <a:cxnLst/>
            <a:rect r="r" b="b" t="t" l="l"/>
            <a:pathLst>
              <a:path h="1856545" w="1856545">
                <a:moveTo>
                  <a:pt x="0" y="0"/>
                </a:moveTo>
                <a:lnTo>
                  <a:pt x="1856545" y="0"/>
                </a:lnTo>
                <a:lnTo>
                  <a:pt x="1856545" y="1856545"/>
                </a:lnTo>
                <a:lnTo>
                  <a:pt x="0" y="1856545"/>
                </a:lnTo>
                <a:lnTo>
                  <a:pt x="0" y="0"/>
                </a:lnTo>
                <a:close/>
              </a:path>
            </a:pathLst>
          </a:custGeom>
          <a:blipFill>
            <a:blip r:embed="rId13"/>
            <a:stretch>
              <a:fillRect l="0" t="0" r="0" b="0"/>
            </a:stretch>
          </a:blipFill>
        </p:spPr>
      </p:sp>
      <p:sp>
        <p:nvSpPr>
          <p:cNvPr name="TextBox 17" id="17"/>
          <p:cNvSpPr txBox="true"/>
          <p:nvPr/>
        </p:nvSpPr>
        <p:spPr>
          <a:xfrm rot="0">
            <a:off x="10030140" y="8557182"/>
            <a:ext cx="8332407" cy="1833651"/>
          </a:xfrm>
          <a:prstGeom prst="rect">
            <a:avLst/>
          </a:prstGeom>
        </p:spPr>
        <p:txBody>
          <a:bodyPr anchor="t" rtlCol="false" tIns="0" lIns="0" bIns="0" rIns="0">
            <a:spAutoFit/>
          </a:bodyPr>
          <a:lstStyle/>
          <a:p>
            <a:pPr algn="l">
              <a:lnSpc>
                <a:spcPts val="2957"/>
              </a:lnSpc>
            </a:pPr>
            <a:r>
              <a:rPr lang="en-US" sz="2112" b="true">
                <a:solidFill>
                  <a:srgbClr val="487307"/>
                </a:solidFill>
                <a:latin typeface="Canva Sans Bold"/>
                <a:ea typeface="Canva Sans Bold"/>
                <a:cs typeface="Canva Sans Bold"/>
                <a:sym typeface="Canva Sans Bold"/>
              </a:rPr>
              <a:t>San Francesco  dipinto  </a:t>
            </a:r>
            <a:r>
              <a:rPr lang="en-US" sz="2112" b="true">
                <a:solidFill>
                  <a:srgbClr val="487307"/>
                </a:solidFill>
                <a:latin typeface="Canva Sans Bold"/>
                <a:ea typeface="Canva Sans Bold"/>
                <a:cs typeface="Canva Sans Bold"/>
                <a:sym typeface="Canva Sans Bold"/>
              </a:rPr>
              <a:t>attribuito a </a:t>
            </a:r>
            <a:r>
              <a:rPr lang="en-US" b="true" sz="2112" u="sng">
                <a:solidFill>
                  <a:srgbClr val="487307"/>
                </a:solidFill>
                <a:latin typeface="Canva Sans Bold"/>
                <a:ea typeface="Canva Sans Bold"/>
                <a:cs typeface="Canva Sans Bold"/>
                <a:sym typeface="Canva Sans Bold"/>
                <a:hlinkClick r:id="rId14" tooltip="https://it.wikipedia.org/wiki/Cimabue"/>
              </a:rPr>
              <a:t>Cimabue</a:t>
            </a:r>
            <a:r>
              <a:rPr lang="en-US" sz="2112" b="true">
                <a:solidFill>
                  <a:srgbClr val="487307"/>
                </a:solidFill>
                <a:latin typeface="Canva Sans Bold"/>
                <a:ea typeface="Canva Sans Bold"/>
                <a:cs typeface="Canva Sans Bold"/>
                <a:sym typeface="Canva Sans Bold"/>
              </a:rPr>
              <a:t>,  conservato nel </a:t>
            </a:r>
            <a:r>
              <a:rPr lang="en-US" b="true" sz="2112" u="sng">
                <a:solidFill>
                  <a:srgbClr val="487307"/>
                </a:solidFill>
                <a:latin typeface="Canva Sans Bold"/>
                <a:ea typeface="Canva Sans Bold"/>
                <a:cs typeface="Canva Sans Bold"/>
                <a:sym typeface="Canva Sans Bold"/>
                <a:hlinkClick r:id="rId15" tooltip="https://it.wikipedia.org/wiki/Museo_della_Porziuncola"/>
              </a:rPr>
              <a:t>Museo della Porziuncola</a:t>
            </a:r>
            <a:r>
              <a:rPr lang="en-US" sz="2112" b="true">
                <a:solidFill>
                  <a:srgbClr val="487307"/>
                </a:solidFill>
                <a:latin typeface="Canva Sans Bold"/>
                <a:ea typeface="Canva Sans Bold"/>
                <a:cs typeface="Canva Sans Bold"/>
                <a:sym typeface="Canva Sans Bold"/>
              </a:rPr>
              <a:t> presso la </a:t>
            </a:r>
            <a:r>
              <a:rPr lang="en-US" b="true" sz="2112" u="sng">
                <a:solidFill>
                  <a:srgbClr val="487307"/>
                </a:solidFill>
                <a:latin typeface="Canva Sans Bold"/>
                <a:ea typeface="Canva Sans Bold"/>
                <a:cs typeface="Canva Sans Bold"/>
                <a:sym typeface="Canva Sans Bold"/>
                <a:hlinkClick r:id="rId16" tooltip="https://it.wikipedia.org/wiki/Basilica_di_Santa_Maria_degli_Angeli_(Assisi)"/>
              </a:rPr>
              <a:t>basilica di Santa Maria degli Angeli</a:t>
            </a:r>
            <a:r>
              <a:rPr lang="en-US" sz="2112" b="true">
                <a:solidFill>
                  <a:srgbClr val="487307"/>
                </a:solidFill>
                <a:latin typeface="Canva Sans Bold"/>
                <a:ea typeface="Canva Sans Bold"/>
                <a:cs typeface="Canva Sans Bold"/>
                <a:sym typeface="Canva Sans Bold"/>
              </a:rPr>
              <a:t> ad </a:t>
            </a:r>
            <a:r>
              <a:rPr lang="en-US" b="true" sz="2112" u="sng">
                <a:solidFill>
                  <a:srgbClr val="487307"/>
                </a:solidFill>
                <a:latin typeface="Canva Sans Bold"/>
                <a:ea typeface="Canva Sans Bold"/>
                <a:cs typeface="Canva Sans Bold"/>
                <a:sym typeface="Canva Sans Bold"/>
                <a:hlinkClick r:id="rId17" tooltip="https://it.wikipedia.org/wiki/Assisi"/>
              </a:rPr>
              <a:t>Assisi</a:t>
            </a:r>
            <a:r>
              <a:rPr lang="en-US" sz="2112" b="true">
                <a:solidFill>
                  <a:srgbClr val="487307"/>
                </a:solidFill>
                <a:latin typeface="Canva Sans Bold"/>
                <a:ea typeface="Canva Sans Bold"/>
                <a:cs typeface="Canva Sans Bold"/>
                <a:sym typeface="Canva Sans Bold"/>
              </a:rPr>
              <a:t>.</a:t>
            </a:r>
          </a:p>
          <a:p>
            <a:pPr algn="l">
              <a:lnSpc>
                <a:spcPts val="2957"/>
              </a:lnSpc>
            </a:pPr>
            <a:r>
              <a:rPr lang="en-US" sz="2112" b="true">
                <a:solidFill>
                  <a:srgbClr val="BD5514"/>
                </a:solidFill>
                <a:latin typeface="Canva Sans Bold"/>
                <a:ea typeface="Canva Sans Bold"/>
                <a:cs typeface="Canva Sans Bold"/>
                <a:sym typeface="Canva Sans Bold"/>
              </a:rPr>
              <a:t>Forse quello che riproduce il volto più simile all’originale</a:t>
            </a:r>
          </a:p>
          <a:p>
            <a:pPr algn="l">
              <a:lnSpc>
                <a:spcPts val="2957"/>
              </a:lnSpc>
              <a:spcBef>
                <a:spcPct val="0"/>
              </a:spcBef>
            </a:pPr>
          </a:p>
        </p:txBody>
      </p:sp>
      <p:sp>
        <p:nvSpPr>
          <p:cNvPr name="TextBox 18" id="18"/>
          <p:cNvSpPr txBox="true"/>
          <p:nvPr/>
        </p:nvSpPr>
        <p:spPr>
          <a:xfrm rot="0">
            <a:off x="8514344" y="5962863"/>
            <a:ext cx="6519278" cy="951624"/>
          </a:xfrm>
          <a:prstGeom prst="rect">
            <a:avLst/>
          </a:prstGeom>
        </p:spPr>
        <p:txBody>
          <a:bodyPr anchor="t" rtlCol="false" tIns="0" lIns="0" bIns="0" rIns="0">
            <a:spAutoFit/>
          </a:bodyPr>
          <a:lstStyle/>
          <a:p>
            <a:pPr algn="l">
              <a:lnSpc>
                <a:spcPts val="2548"/>
              </a:lnSpc>
              <a:spcBef>
                <a:spcPct val="0"/>
              </a:spcBef>
            </a:pPr>
            <a:r>
              <a:rPr lang="en-US" sz="1820">
                <a:solidFill>
                  <a:srgbClr val="487307"/>
                </a:solidFill>
                <a:latin typeface="Poppins"/>
                <a:ea typeface="Poppins"/>
                <a:cs typeface="Poppins"/>
                <a:sym typeface="Poppins"/>
              </a:rPr>
              <a:t>Statue di bronzo presso alcuni dei luoghi più importanti della storia di San Francesco, ad Assisi: San DAmiano e l’Eremo delle Carceri</a:t>
            </a:r>
          </a:p>
        </p:txBody>
      </p:sp>
      <p:sp>
        <p:nvSpPr>
          <p:cNvPr name="TextBox 19" id="19"/>
          <p:cNvSpPr txBox="true"/>
          <p:nvPr/>
        </p:nvSpPr>
        <p:spPr>
          <a:xfrm rot="0">
            <a:off x="114902" y="161399"/>
            <a:ext cx="8900107" cy="761471"/>
          </a:xfrm>
          <a:prstGeom prst="rect">
            <a:avLst/>
          </a:prstGeom>
        </p:spPr>
        <p:txBody>
          <a:bodyPr anchor="t" rtlCol="false" tIns="0" lIns="0" bIns="0" rIns="0">
            <a:spAutoFit/>
          </a:bodyPr>
          <a:lstStyle/>
          <a:p>
            <a:pPr algn="ctr">
              <a:lnSpc>
                <a:spcPts val="5684"/>
              </a:lnSpc>
            </a:pPr>
            <a:r>
              <a:rPr lang="en-US" sz="5983">
                <a:solidFill>
                  <a:srgbClr val="BD5514"/>
                </a:solidFill>
                <a:latin typeface="Anaktoria"/>
                <a:ea typeface="Anaktoria"/>
                <a:cs typeface="Anaktoria"/>
                <a:sym typeface="Anaktoria"/>
              </a:rPr>
              <a:t>Chi era?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783" y="2484096"/>
            <a:ext cx="5519910" cy="7359879"/>
          </a:xfrm>
          <a:custGeom>
            <a:avLst/>
            <a:gdLst/>
            <a:ahLst/>
            <a:cxnLst/>
            <a:rect r="r" b="b" t="t" l="l"/>
            <a:pathLst>
              <a:path h="7359879" w="5519910">
                <a:moveTo>
                  <a:pt x="0" y="0"/>
                </a:moveTo>
                <a:lnTo>
                  <a:pt x="5519910" y="0"/>
                </a:lnTo>
                <a:lnTo>
                  <a:pt x="5519910" y="7359879"/>
                </a:lnTo>
                <a:lnTo>
                  <a:pt x="0" y="7359879"/>
                </a:lnTo>
                <a:lnTo>
                  <a:pt x="0" y="0"/>
                </a:lnTo>
                <a:close/>
              </a:path>
            </a:pathLst>
          </a:custGeom>
          <a:blipFill>
            <a:blip r:embed="rId2"/>
            <a:stretch>
              <a:fillRect l="0" t="0" r="0" b="0"/>
            </a:stretch>
          </a:blipFill>
        </p:spPr>
      </p:sp>
      <p:sp>
        <p:nvSpPr>
          <p:cNvPr name="Freeform 3" id="3"/>
          <p:cNvSpPr/>
          <p:nvPr/>
        </p:nvSpPr>
        <p:spPr>
          <a:xfrm flipH="false" flipV="false" rot="0">
            <a:off x="6549613" y="5508310"/>
            <a:ext cx="8604412" cy="4511289"/>
          </a:xfrm>
          <a:custGeom>
            <a:avLst/>
            <a:gdLst/>
            <a:ahLst/>
            <a:cxnLst/>
            <a:rect r="r" b="b" t="t" l="l"/>
            <a:pathLst>
              <a:path h="4511289" w="8604412">
                <a:moveTo>
                  <a:pt x="0" y="0"/>
                </a:moveTo>
                <a:lnTo>
                  <a:pt x="8604412" y="0"/>
                </a:lnTo>
                <a:lnTo>
                  <a:pt x="8604412" y="4511289"/>
                </a:lnTo>
                <a:lnTo>
                  <a:pt x="0" y="4511289"/>
                </a:lnTo>
                <a:lnTo>
                  <a:pt x="0" y="0"/>
                </a:lnTo>
                <a:close/>
              </a:path>
            </a:pathLst>
          </a:custGeom>
          <a:blipFill>
            <a:blip r:embed="rId3"/>
            <a:stretch>
              <a:fillRect l="0" t="0" r="0" b="-7286"/>
            </a:stretch>
          </a:blipFill>
        </p:spPr>
      </p:sp>
      <p:sp>
        <p:nvSpPr>
          <p:cNvPr name="Freeform 4" id="4"/>
          <p:cNvSpPr/>
          <p:nvPr/>
        </p:nvSpPr>
        <p:spPr>
          <a:xfrm flipH="false" flipV="false" rot="0">
            <a:off x="10851819" y="1714592"/>
            <a:ext cx="6926554" cy="3896187"/>
          </a:xfrm>
          <a:custGeom>
            <a:avLst/>
            <a:gdLst/>
            <a:ahLst/>
            <a:cxnLst/>
            <a:rect r="r" b="b" t="t" l="l"/>
            <a:pathLst>
              <a:path h="3896187" w="6926554">
                <a:moveTo>
                  <a:pt x="0" y="0"/>
                </a:moveTo>
                <a:lnTo>
                  <a:pt x="6926554" y="0"/>
                </a:lnTo>
                <a:lnTo>
                  <a:pt x="6926554" y="3896187"/>
                </a:lnTo>
                <a:lnTo>
                  <a:pt x="0" y="3896187"/>
                </a:lnTo>
                <a:lnTo>
                  <a:pt x="0" y="0"/>
                </a:lnTo>
                <a:close/>
              </a:path>
            </a:pathLst>
          </a:custGeom>
          <a:blipFill>
            <a:blip r:embed="rId4"/>
            <a:stretch>
              <a:fillRect l="0" t="0" r="0" b="0"/>
            </a:stretch>
          </a:blipFill>
        </p:spPr>
      </p:sp>
      <p:sp>
        <p:nvSpPr>
          <p:cNvPr name="Freeform 5" id="5"/>
          <p:cNvSpPr/>
          <p:nvPr/>
        </p:nvSpPr>
        <p:spPr>
          <a:xfrm flipH="false" flipV="false" rot="0">
            <a:off x="6420414" y="2140881"/>
            <a:ext cx="4403185" cy="3637819"/>
          </a:xfrm>
          <a:custGeom>
            <a:avLst/>
            <a:gdLst/>
            <a:ahLst/>
            <a:cxnLst/>
            <a:rect r="r" b="b" t="t" l="l"/>
            <a:pathLst>
              <a:path h="3637819" w="4403185">
                <a:moveTo>
                  <a:pt x="0" y="0"/>
                </a:moveTo>
                <a:lnTo>
                  <a:pt x="4403185" y="0"/>
                </a:lnTo>
                <a:lnTo>
                  <a:pt x="4403185" y="3637819"/>
                </a:lnTo>
                <a:lnTo>
                  <a:pt x="0" y="3637819"/>
                </a:lnTo>
                <a:lnTo>
                  <a:pt x="0" y="0"/>
                </a:lnTo>
                <a:close/>
              </a:path>
            </a:pathLst>
          </a:custGeom>
          <a:blipFill>
            <a:blip r:embed="rId5"/>
            <a:stretch>
              <a:fillRect l="-49503" t="0" r="-20362" b="-15565"/>
            </a:stretch>
          </a:blipFill>
        </p:spPr>
      </p:sp>
      <p:sp>
        <p:nvSpPr>
          <p:cNvPr name="Freeform 6" id="6"/>
          <p:cNvSpPr/>
          <p:nvPr/>
        </p:nvSpPr>
        <p:spPr>
          <a:xfrm flipH="false" flipV="false" rot="0">
            <a:off x="14609604" y="6004017"/>
            <a:ext cx="3457199" cy="3737364"/>
          </a:xfrm>
          <a:custGeom>
            <a:avLst/>
            <a:gdLst/>
            <a:ahLst/>
            <a:cxnLst/>
            <a:rect r="r" b="b" t="t" l="l"/>
            <a:pathLst>
              <a:path h="3737364" w="3457199">
                <a:moveTo>
                  <a:pt x="0" y="0"/>
                </a:moveTo>
                <a:lnTo>
                  <a:pt x="3457200" y="0"/>
                </a:lnTo>
                <a:lnTo>
                  <a:pt x="3457200" y="3737364"/>
                </a:lnTo>
                <a:lnTo>
                  <a:pt x="0" y="3737364"/>
                </a:lnTo>
                <a:lnTo>
                  <a:pt x="0" y="0"/>
                </a:lnTo>
                <a:close/>
              </a:path>
            </a:pathLst>
          </a:custGeom>
          <a:blipFill>
            <a:blip r:embed="rId6"/>
            <a:stretch>
              <a:fillRect l="-75318" t="0" r="-16865" b="0"/>
            </a:stretch>
          </a:blipFill>
        </p:spPr>
      </p:sp>
      <p:sp>
        <p:nvSpPr>
          <p:cNvPr name="TextBox 7" id="7"/>
          <p:cNvSpPr txBox="true"/>
          <p:nvPr/>
        </p:nvSpPr>
        <p:spPr>
          <a:xfrm rot="0">
            <a:off x="3491738" y="736534"/>
            <a:ext cx="10826800" cy="1907899"/>
          </a:xfrm>
          <a:prstGeom prst="rect">
            <a:avLst/>
          </a:prstGeom>
        </p:spPr>
        <p:txBody>
          <a:bodyPr anchor="t" rtlCol="false" tIns="0" lIns="0" bIns="0" rIns="0">
            <a:spAutoFit/>
          </a:bodyPr>
          <a:lstStyle/>
          <a:p>
            <a:pPr algn="ctr">
              <a:lnSpc>
                <a:spcPts val="7715"/>
              </a:lnSpc>
            </a:pPr>
            <a:r>
              <a:rPr lang="en-US" sz="5510" u="sng">
                <a:solidFill>
                  <a:srgbClr val="000000"/>
                </a:solidFill>
                <a:latin typeface="Canva Sans"/>
                <a:ea typeface="Canva Sans"/>
                <a:cs typeface="Canva Sans"/>
                <a:sym typeface="Canva Sans"/>
                <a:hlinkClick r:id="rId7" tooltip="https://www.raiplay.it/video/2020/09/francesco-film-animazione-9a8ac23f-5bda-4a30-aacd-dad28eb8f9a5.html"/>
              </a:rPr>
              <a:t>FILM ANIMAZIONE PER RAGAZZI</a:t>
            </a:r>
          </a:p>
          <a:p>
            <a:pPr algn="ctr">
              <a:lnSpc>
                <a:spcPts val="7715"/>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3408120" y="784334"/>
            <a:ext cx="11906828" cy="8930121"/>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009709" y="2967159"/>
            <a:ext cx="13013050" cy="7319841"/>
          </a:xfrm>
          <a:custGeom>
            <a:avLst/>
            <a:gdLst/>
            <a:ahLst/>
            <a:cxnLst/>
            <a:rect r="r" b="b" t="t" l="l"/>
            <a:pathLst>
              <a:path h="7319841" w="13013050">
                <a:moveTo>
                  <a:pt x="0" y="0"/>
                </a:moveTo>
                <a:lnTo>
                  <a:pt x="13013050" y="0"/>
                </a:lnTo>
                <a:lnTo>
                  <a:pt x="13013050" y="7319841"/>
                </a:lnTo>
                <a:lnTo>
                  <a:pt x="0" y="7319841"/>
                </a:lnTo>
                <a:lnTo>
                  <a:pt x="0" y="0"/>
                </a:lnTo>
                <a:close/>
              </a:path>
            </a:pathLst>
          </a:custGeom>
          <a:blipFill>
            <a:blip r:embed="rId2"/>
            <a:stretch>
              <a:fillRect l="0" t="0" r="0" b="0"/>
            </a:stretch>
          </a:blipFill>
        </p:spPr>
      </p:sp>
      <p:sp>
        <p:nvSpPr>
          <p:cNvPr name="TextBox 3" id="3"/>
          <p:cNvSpPr txBox="true"/>
          <p:nvPr/>
        </p:nvSpPr>
        <p:spPr>
          <a:xfrm rot="0">
            <a:off x="298860" y="-14506"/>
            <a:ext cx="17079720" cy="4488731"/>
          </a:xfrm>
          <a:prstGeom prst="rect">
            <a:avLst/>
          </a:prstGeom>
        </p:spPr>
        <p:txBody>
          <a:bodyPr anchor="t" rtlCol="false" tIns="0" lIns="0" bIns="0" rIns="0">
            <a:spAutoFit/>
          </a:bodyPr>
          <a:lstStyle/>
          <a:p>
            <a:pPr algn="ctr">
              <a:lnSpc>
                <a:spcPts val="11939"/>
              </a:lnSpc>
            </a:pPr>
            <a:r>
              <a:rPr lang="en-US" b="true" sz="8528" u="sng">
                <a:solidFill>
                  <a:srgbClr val="000000"/>
                </a:solidFill>
                <a:latin typeface="Garet Bold"/>
                <a:ea typeface="Garet Bold"/>
                <a:cs typeface="Garet Bold"/>
                <a:sym typeface="Garet Bold"/>
                <a:hlinkClick r:id="rId3" tooltip="https://www.youtube.com/watch?v=lXUxNlb4-1k"/>
              </a:rPr>
              <a:t>IL CANTICO DELLE CREATURE PER JOVANOTTI</a:t>
            </a:r>
          </a:p>
          <a:p>
            <a:pPr algn="ctr">
              <a:lnSpc>
                <a:spcPts val="11939"/>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0840" y="0"/>
            <a:ext cx="10021793" cy="5590282"/>
            <a:chOff x="0" y="0"/>
            <a:chExt cx="24379238" cy="13599046"/>
          </a:xfrm>
        </p:grpSpPr>
        <p:sp>
          <p:nvSpPr>
            <p:cNvPr name="Freeform 3" id="3"/>
            <p:cNvSpPr/>
            <p:nvPr/>
          </p:nvSpPr>
          <p:spPr>
            <a:xfrm flipH="false" flipV="false" rot="0">
              <a:off x="0" y="0"/>
              <a:ext cx="24379301" cy="13599033"/>
            </a:xfrm>
            <a:custGeom>
              <a:avLst/>
              <a:gdLst/>
              <a:ahLst/>
              <a:cxnLst/>
              <a:rect r="r" b="b" t="t" l="l"/>
              <a:pathLst>
                <a:path h="13599033" w="24379301">
                  <a:moveTo>
                    <a:pt x="0" y="0"/>
                  </a:moveTo>
                  <a:lnTo>
                    <a:pt x="24379301" y="0"/>
                  </a:lnTo>
                  <a:lnTo>
                    <a:pt x="24379301" y="13599033"/>
                  </a:lnTo>
                  <a:lnTo>
                    <a:pt x="0" y="13599033"/>
                  </a:lnTo>
                  <a:lnTo>
                    <a:pt x="0" y="0"/>
                  </a:lnTo>
                  <a:close/>
                </a:path>
              </a:pathLst>
            </a:custGeom>
            <a:blipFill>
              <a:blip r:embed="rId2"/>
              <a:stretch>
                <a:fillRect l="0" t="-29" r="0" b="-29"/>
              </a:stretch>
            </a:blipFill>
          </p:spPr>
        </p:sp>
      </p:grpSp>
      <p:sp>
        <p:nvSpPr>
          <p:cNvPr name="TextBox 4" id="4"/>
          <p:cNvSpPr txBox="true"/>
          <p:nvPr/>
        </p:nvSpPr>
        <p:spPr>
          <a:xfrm rot="0">
            <a:off x="10432736" y="377344"/>
            <a:ext cx="7741956" cy="1274020"/>
          </a:xfrm>
          <a:prstGeom prst="rect">
            <a:avLst/>
          </a:prstGeom>
        </p:spPr>
        <p:txBody>
          <a:bodyPr anchor="t" rtlCol="false" tIns="0" lIns="0" bIns="0" rIns="0">
            <a:spAutoFit/>
          </a:bodyPr>
          <a:lstStyle/>
          <a:p>
            <a:pPr algn="ctr">
              <a:lnSpc>
                <a:spcPts val="5093"/>
              </a:lnSpc>
              <a:spcBef>
                <a:spcPct val="0"/>
              </a:spcBef>
            </a:pPr>
            <a:r>
              <a:rPr lang="en-US" sz="3638" u="sng">
                <a:solidFill>
                  <a:srgbClr val="E0F420"/>
                </a:solidFill>
                <a:latin typeface="Lazydog"/>
                <a:ea typeface="Lazydog"/>
                <a:cs typeface="Lazydog"/>
                <a:sym typeface="Lazydog"/>
                <a:hlinkClick r:id="rId3" tooltip="https://docs.google.com/presentation/d/1Q-kP4kP-mCgFzg56ypChHRRaV5HyGIPu/edit?slide=id.p1#slide=id.p1"/>
              </a:rPr>
              <a:t>IL METODO FRANCESCO: SCEGLI IL TUO STILE!</a:t>
            </a:r>
          </a:p>
        </p:txBody>
      </p:sp>
      <p:grpSp>
        <p:nvGrpSpPr>
          <p:cNvPr name="Group 5" id="5"/>
          <p:cNvGrpSpPr/>
          <p:nvPr/>
        </p:nvGrpSpPr>
        <p:grpSpPr>
          <a:xfrm rot="0">
            <a:off x="8812598" y="6436769"/>
            <a:ext cx="7458454" cy="3585155"/>
            <a:chOff x="0" y="0"/>
            <a:chExt cx="24379238" cy="11718695"/>
          </a:xfrm>
        </p:grpSpPr>
        <p:sp>
          <p:nvSpPr>
            <p:cNvPr name="Freeform 6" id="6"/>
            <p:cNvSpPr/>
            <p:nvPr/>
          </p:nvSpPr>
          <p:spPr>
            <a:xfrm flipH="false" flipV="false" rot="0">
              <a:off x="0" y="0"/>
              <a:ext cx="24379301" cy="11718684"/>
            </a:xfrm>
            <a:custGeom>
              <a:avLst/>
              <a:gdLst/>
              <a:ahLst/>
              <a:cxnLst/>
              <a:rect r="r" b="b" t="t" l="l"/>
              <a:pathLst>
                <a:path h="11718684" w="24379301">
                  <a:moveTo>
                    <a:pt x="0" y="0"/>
                  </a:moveTo>
                  <a:lnTo>
                    <a:pt x="24379301" y="0"/>
                  </a:lnTo>
                  <a:lnTo>
                    <a:pt x="24379301" y="11718684"/>
                  </a:lnTo>
                  <a:lnTo>
                    <a:pt x="0" y="11718684"/>
                  </a:lnTo>
                  <a:lnTo>
                    <a:pt x="0" y="0"/>
                  </a:lnTo>
                  <a:close/>
                </a:path>
              </a:pathLst>
            </a:custGeom>
            <a:blipFill>
              <a:blip r:embed="rId4"/>
              <a:stretch>
                <a:fillRect l="0" t="-8057" r="0" b="-8057"/>
              </a:stretch>
            </a:blipFill>
          </p:spPr>
        </p:sp>
      </p:grpSp>
      <p:grpSp>
        <p:nvGrpSpPr>
          <p:cNvPr name="Group 7" id="7"/>
          <p:cNvGrpSpPr/>
          <p:nvPr/>
        </p:nvGrpSpPr>
        <p:grpSpPr>
          <a:xfrm rot="0">
            <a:off x="10709735" y="2175239"/>
            <a:ext cx="6904457" cy="3851393"/>
            <a:chOff x="0" y="0"/>
            <a:chExt cx="24379238" cy="13599046"/>
          </a:xfrm>
        </p:grpSpPr>
        <p:sp>
          <p:nvSpPr>
            <p:cNvPr name="Freeform 8" id="8"/>
            <p:cNvSpPr/>
            <p:nvPr/>
          </p:nvSpPr>
          <p:spPr>
            <a:xfrm flipH="false" flipV="false" rot="0">
              <a:off x="0" y="0"/>
              <a:ext cx="24379301" cy="13599033"/>
            </a:xfrm>
            <a:custGeom>
              <a:avLst/>
              <a:gdLst/>
              <a:ahLst/>
              <a:cxnLst/>
              <a:rect r="r" b="b" t="t" l="l"/>
              <a:pathLst>
                <a:path h="13599033" w="24379301">
                  <a:moveTo>
                    <a:pt x="0" y="0"/>
                  </a:moveTo>
                  <a:lnTo>
                    <a:pt x="24379301" y="0"/>
                  </a:lnTo>
                  <a:lnTo>
                    <a:pt x="24379301" y="13599033"/>
                  </a:lnTo>
                  <a:lnTo>
                    <a:pt x="0" y="13599033"/>
                  </a:lnTo>
                  <a:lnTo>
                    <a:pt x="0" y="0"/>
                  </a:lnTo>
                  <a:close/>
                </a:path>
              </a:pathLst>
            </a:custGeom>
            <a:blipFill>
              <a:blip r:embed="rId5"/>
              <a:stretch>
                <a:fillRect l="0" t="-29" r="0" b="-29"/>
              </a:stretch>
            </a:blipFill>
          </p:spPr>
        </p:sp>
      </p:grpSp>
      <p:grpSp>
        <p:nvGrpSpPr>
          <p:cNvPr name="Group 9" id="9"/>
          <p:cNvGrpSpPr/>
          <p:nvPr/>
        </p:nvGrpSpPr>
        <p:grpSpPr>
          <a:xfrm rot="0">
            <a:off x="896680" y="6026632"/>
            <a:ext cx="6880443" cy="3837998"/>
            <a:chOff x="0" y="0"/>
            <a:chExt cx="24379238" cy="13599046"/>
          </a:xfrm>
        </p:grpSpPr>
        <p:sp>
          <p:nvSpPr>
            <p:cNvPr name="Freeform 10" id="10"/>
            <p:cNvSpPr/>
            <p:nvPr/>
          </p:nvSpPr>
          <p:spPr>
            <a:xfrm flipH="false" flipV="false" rot="0">
              <a:off x="0" y="0"/>
              <a:ext cx="24379301" cy="13599033"/>
            </a:xfrm>
            <a:custGeom>
              <a:avLst/>
              <a:gdLst/>
              <a:ahLst/>
              <a:cxnLst/>
              <a:rect r="r" b="b" t="t" l="l"/>
              <a:pathLst>
                <a:path h="13599033" w="24379301">
                  <a:moveTo>
                    <a:pt x="0" y="0"/>
                  </a:moveTo>
                  <a:lnTo>
                    <a:pt x="24379301" y="0"/>
                  </a:lnTo>
                  <a:lnTo>
                    <a:pt x="24379301" y="13599033"/>
                  </a:lnTo>
                  <a:lnTo>
                    <a:pt x="0" y="13599033"/>
                  </a:lnTo>
                  <a:lnTo>
                    <a:pt x="0" y="0"/>
                  </a:lnTo>
                  <a:close/>
                </a:path>
              </a:pathLst>
            </a:custGeom>
            <a:blipFill>
              <a:blip r:embed="rId6"/>
              <a:stretch>
                <a:fillRect l="0" t="-29" r="0" b="-29"/>
              </a:stretch>
            </a:blipFill>
          </p:spPr>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1151" y="831580"/>
            <a:ext cx="10144481" cy="5419797"/>
            <a:chOff x="0" y="0"/>
            <a:chExt cx="23300271" cy="12448418"/>
          </a:xfrm>
        </p:grpSpPr>
        <p:sp>
          <p:nvSpPr>
            <p:cNvPr name="Freeform 3" id="3"/>
            <p:cNvSpPr/>
            <p:nvPr/>
          </p:nvSpPr>
          <p:spPr>
            <a:xfrm flipH="false" flipV="false" rot="0">
              <a:off x="0" y="0"/>
              <a:ext cx="23300310" cy="12448418"/>
            </a:xfrm>
            <a:custGeom>
              <a:avLst/>
              <a:gdLst/>
              <a:ahLst/>
              <a:cxnLst/>
              <a:rect r="r" b="b" t="t" l="l"/>
              <a:pathLst>
                <a:path h="12448418" w="23300310">
                  <a:moveTo>
                    <a:pt x="0" y="0"/>
                  </a:moveTo>
                  <a:lnTo>
                    <a:pt x="23300310" y="0"/>
                  </a:lnTo>
                  <a:lnTo>
                    <a:pt x="23300310" y="12448418"/>
                  </a:lnTo>
                  <a:lnTo>
                    <a:pt x="0" y="12448418"/>
                  </a:lnTo>
                  <a:lnTo>
                    <a:pt x="0" y="0"/>
                  </a:lnTo>
                  <a:close/>
                </a:path>
              </a:pathLst>
            </a:custGeom>
            <a:blipFill>
              <a:blip r:embed="rId2"/>
              <a:stretch>
                <a:fillRect l="0" t="-2234" r="0" b="-2234"/>
              </a:stretch>
            </a:blipFill>
          </p:spPr>
        </p:sp>
      </p:grpSp>
      <p:grpSp>
        <p:nvGrpSpPr>
          <p:cNvPr name="Group 4" id="4"/>
          <p:cNvGrpSpPr/>
          <p:nvPr/>
        </p:nvGrpSpPr>
        <p:grpSpPr>
          <a:xfrm rot="0">
            <a:off x="10115312" y="5829300"/>
            <a:ext cx="7842369" cy="3896188"/>
            <a:chOff x="0" y="0"/>
            <a:chExt cx="23300271" cy="11575868"/>
          </a:xfrm>
        </p:grpSpPr>
        <p:sp>
          <p:nvSpPr>
            <p:cNvPr name="Freeform 5" id="5"/>
            <p:cNvSpPr/>
            <p:nvPr/>
          </p:nvSpPr>
          <p:spPr>
            <a:xfrm flipH="false" flipV="false" rot="0">
              <a:off x="0" y="0"/>
              <a:ext cx="23300310" cy="11575868"/>
            </a:xfrm>
            <a:custGeom>
              <a:avLst/>
              <a:gdLst/>
              <a:ahLst/>
              <a:cxnLst/>
              <a:rect r="r" b="b" t="t" l="l"/>
              <a:pathLst>
                <a:path h="11575868" w="23300310">
                  <a:moveTo>
                    <a:pt x="0" y="0"/>
                  </a:moveTo>
                  <a:lnTo>
                    <a:pt x="23300310" y="0"/>
                  </a:lnTo>
                  <a:lnTo>
                    <a:pt x="23300310" y="11575868"/>
                  </a:lnTo>
                  <a:lnTo>
                    <a:pt x="0" y="11575868"/>
                  </a:lnTo>
                  <a:lnTo>
                    <a:pt x="0" y="0"/>
                  </a:lnTo>
                  <a:close/>
                </a:path>
              </a:pathLst>
            </a:custGeom>
            <a:blipFill>
              <a:blip r:embed="rId3"/>
              <a:stretch>
                <a:fillRect l="0" t="-6172" r="0" b="-6172"/>
              </a:stretch>
            </a:blipFill>
          </p:spPr>
        </p:sp>
      </p:grpSp>
      <p:grpSp>
        <p:nvGrpSpPr>
          <p:cNvPr name="Group 6" id="6"/>
          <p:cNvGrpSpPr/>
          <p:nvPr/>
        </p:nvGrpSpPr>
        <p:grpSpPr>
          <a:xfrm rot="0">
            <a:off x="1474858" y="6251377"/>
            <a:ext cx="7797065" cy="3740972"/>
            <a:chOff x="0" y="0"/>
            <a:chExt cx="23300271" cy="11179292"/>
          </a:xfrm>
        </p:grpSpPr>
        <p:sp>
          <p:nvSpPr>
            <p:cNvPr name="Freeform 7" id="7"/>
            <p:cNvSpPr/>
            <p:nvPr/>
          </p:nvSpPr>
          <p:spPr>
            <a:xfrm flipH="false" flipV="false" rot="0">
              <a:off x="0" y="0"/>
              <a:ext cx="23300310" cy="11179292"/>
            </a:xfrm>
            <a:custGeom>
              <a:avLst/>
              <a:gdLst/>
              <a:ahLst/>
              <a:cxnLst/>
              <a:rect r="r" b="b" t="t" l="l"/>
              <a:pathLst>
                <a:path h="11179292" w="23300310">
                  <a:moveTo>
                    <a:pt x="0" y="0"/>
                  </a:moveTo>
                  <a:lnTo>
                    <a:pt x="23300310" y="0"/>
                  </a:lnTo>
                  <a:lnTo>
                    <a:pt x="23300310" y="11179292"/>
                  </a:lnTo>
                  <a:lnTo>
                    <a:pt x="0" y="11179292"/>
                  </a:lnTo>
                  <a:lnTo>
                    <a:pt x="0" y="0"/>
                  </a:lnTo>
                  <a:close/>
                </a:path>
              </a:pathLst>
            </a:custGeom>
            <a:blipFill>
              <a:blip r:embed="rId4"/>
              <a:stretch>
                <a:fillRect l="0" t="-8164" r="0" b="-8164"/>
              </a:stretch>
            </a:blipFill>
          </p:spPr>
        </p:sp>
      </p:grpSp>
      <p:grpSp>
        <p:nvGrpSpPr>
          <p:cNvPr name="Group 8" id="8"/>
          <p:cNvGrpSpPr/>
          <p:nvPr/>
        </p:nvGrpSpPr>
        <p:grpSpPr>
          <a:xfrm rot="0">
            <a:off x="10331988" y="1415798"/>
            <a:ext cx="7850870" cy="3727702"/>
            <a:chOff x="0" y="0"/>
            <a:chExt cx="20429413" cy="9700168"/>
          </a:xfrm>
        </p:grpSpPr>
        <p:sp>
          <p:nvSpPr>
            <p:cNvPr name="Freeform 9" id="9"/>
            <p:cNvSpPr/>
            <p:nvPr/>
          </p:nvSpPr>
          <p:spPr>
            <a:xfrm flipH="false" flipV="false" rot="0">
              <a:off x="0" y="0"/>
              <a:ext cx="20429451" cy="9700168"/>
            </a:xfrm>
            <a:custGeom>
              <a:avLst/>
              <a:gdLst/>
              <a:ahLst/>
              <a:cxnLst/>
              <a:rect r="r" b="b" t="t" l="l"/>
              <a:pathLst>
                <a:path h="9700168" w="20429451">
                  <a:moveTo>
                    <a:pt x="0" y="0"/>
                  </a:moveTo>
                  <a:lnTo>
                    <a:pt x="20429451" y="0"/>
                  </a:lnTo>
                  <a:lnTo>
                    <a:pt x="20429451" y="9700168"/>
                  </a:lnTo>
                  <a:lnTo>
                    <a:pt x="0" y="9700168"/>
                  </a:lnTo>
                  <a:lnTo>
                    <a:pt x="0" y="0"/>
                  </a:lnTo>
                  <a:close/>
                </a:path>
              </a:pathLst>
            </a:custGeom>
            <a:blipFill>
              <a:blip r:embed="rId5"/>
              <a:stretch>
                <a:fillRect l="0" t="-8774" r="0" b="-8774"/>
              </a:stretch>
            </a:blipFill>
          </p:spPr>
        </p:sp>
      </p:grpSp>
      <p:sp>
        <p:nvSpPr>
          <p:cNvPr name="TextBox 10" id="10"/>
          <p:cNvSpPr txBox="true"/>
          <p:nvPr/>
        </p:nvSpPr>
        <p:spPr>
          <a:xfrm rot="0">
            <a:off x="3324076" y="-114300"/>
            <a:ext cx="11639848" cy="945880"/>
          </a:xfrm>
          <a:prstGeom prst="rect">
            <a:avLst/>
          </a:prstGeom>
        </p:spPr>
        <p:txBody>
          <a:bodyPr anchor="t" rtlCol="false" tIns="0" lIns="0" bIns="0" rIns="0">
            <a:spAutoFit/>
          </a:bodyPr>
          <a:lstStyle/>
          <a:p>
            <a:pPr algn="ctr">
              <a:lnSpc>
                <a:spcPts val="7714"/>
              </a:lnSpc>
              <a:spcBef>
                <a:spcPct val="0"/>
              </a:spcBef>
            </a:pPr>
            <a:r>
              <a:rPr lang="en-US" sz="5510" u="sng">
                <a:solidFill>
                  <a:srgbClr val="FF3131"/>
                </a:solidFill>
                <a:latin typeface="Lazydog"/>
                <a:ea typeface="Lazydog"/>
                <a:cs typeface="Lazydog"/>
                <a:sym typeface="Lazydog"/>
                <a:hlinkClick r:id="rId6" tooltip="https://www.canva.com/design/DAHW33gKG_A/nYGZyUBGVQfYctVMm_DyPQ/edit"/>
              </a:rPr>
              <a:t>UN RAGAZZO CHE CAMBIÒ IL MONDO</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9896" y="1245790"/>
            <a:ext cx="16908708" cy="8848698"/>
          </a:xfrm>
          <a:custGeom>
            <a:avLst/>
            <a:gdLst/>
            <a:ahLst/>
            <a:cxnLst/>
            <a:rect r="r" b="b" t="t" l="l"/>
            <a:pathLst>
              <a:path h="8848698" w="16908708">
                <a:moveTo>
                  <a:pt x="0" y="0"/>
                </a:moveTo>
                <a:lnTo>
                  <a:pt x="16908708" y="0"/>
                </a:lnTo>
                <a:lnTo>
                  <a:pt x="16908708" y="8848698"/>
                </a:lnTo>
                <a:lnTo>
                  <a:pt x="0" y="8848698"/>
                </a:lnTo>
                <a:lnTo>
                  <a:pt x="0" y="0"/>
                </a:lnTo>
                <a:close/>
              </a:path>
            </a:pathLst>
          </a:custGeom>
          <a:blipFill>
            <a:blip r:embed="rId2"/>
            <a:stretch>
              <a:fillRect l="0" t="0" r="0" b="0"/>
            </a:stretch>
          </a:blipFill>
        </p:spPr>
      </p:sp>
      <p:grpSp>
        <p:nvGrpSpPr>
          <p:cNvPr name="Group 3" id="3"/>
          <p:cNvGrpSpPr/>
          <p:nvPr/>
        </p:nvGrpSpPr>
        <p:grpSpPr>
          <a:xfrm rot="0">
            <a:off x="-200350" y="-1095846"/>
            <a:ext cx="17801105" cy="2450951"/>
            <a:chOff x="0" y="0"/>
            <a:chExt cx="23734807" cy="3267934"/>
          </a:xfrm>
        </p:grpSpPr>
        <p:sp>
          <p:nvSpPr>
            <p:cNvPr name="TextBox 4" id="4"/>
            <p:cNvSpPr txBox="true"/>
            <p:nvPr/>
          </p:nvSpPr>
          <p:spPr>
            <a:xfrm rot="-114500">
              <a:off x="896329" y="131334"/>
              <a:ext cx="22798883" cy="2757755"/>
            </a:xfrm>
            <a:prstGeom prst="rect">
              <a:avLst/>
            </a:prstGeom>
          </p:spPr>
          <p:txBody>
            <a:bodyPr anchor="t" rtlCol="false" tIns="0" lIns="0" bIns="0" rIns="0">
              <a:spAutoFit/>
            </a:bodyPr>
            <a:lstStyle/>
            <a:p>
              <a:pPr algn="ctr">
                <a:lnSpc>
                  <a:spcPts val="17349"/>
                </a:lnSpc>
                <a:spcBef>
                  <a:spcPct val="0"/>
                </a:spcBef>
              </a:pPr>
            </a:p>
          </p:txBody>
        </p:sp>
        <p:sp>
          <p:nvSpPr>
            <p:cNvPr name="TextBox 5" id="5"/>
            <p:cNvSpPr txBox="true"/>
            <p:nvPr/>
          </p:nvSpPr>
          <p:spPr>
            <a:xfrm rot="-170654">
              <a:off x="24534" y="1828109"/>
              <a:ext cx="12931254" cy="909828"/>
            </a:xfrm>
            <a:prstGeom prst="rect">
              <a:avLst/>
            </a:prstGeom>
          </p:spPr>
          <p:txBody>
            <a:bodyPr anchor="t" rtlCol="false" tIns="0" lIns="0" bIns="0" rIns="0">
              <a:spAutoFit/>
            </a:bodyPr>
            <a:lstStyle/>
            <a:p>
              <a:pPr algn="ctr" marL="0" indent="0" lvl="0">
                <a:lnSpc>
                  <a:spcPts val="4408"/>
                </a:lnSpc>
                <a:spcBef>
                  <a:spcPct val="0"/>
                </a:spcBef>
              </a:pPr>
              <a:r>
                <a:rPr lang="en-US" sz="5510">
                  <a:solidFill>
                    <a:srgbClr val="59B379"/>
                  </a:solidFill>
                  <a:latin typeface="Lazydog"/>
                  <a:ea typeface="Lazydog"/>
                  <a:cs typeface="Lazydog"/>
                  <a:sym typeface="Lazydog"/>
                </a:rPr>
                <a:t>I LUOGHI DI FRANCESCO</a:t>
              </a:r>
            </a:p>
          </p:txBody>
        </p:sp>
      </p:grpSp>
      <p:sp>
        <p:nvSpPr>
          <p:cNvPr name="TextBox 6" id="6"/>
          <p:cNvSpPr txBox="true"/>
          <p:nvPr/>
        </p:nvSpPr>
        <p:spPr>
          <a:xfrm rot="0">
            <a:off x="8835580" y="15330"/>
            <a:ext cx="9216777" cy="963069"/>
          </a:xfrm>
          <a:prstGeom prst="rect">
            <a:avLst/>
          </a:prstGeom>
        </p:spPr>
        <p:txBody>
          <a:bodyPr anchor="t" rtlCol="false" tIns="0" lIns="0" bIns="0" rIns="0">
            <a:spAutoFit/>
          </a:bodyPr>
          <a:lstStyle/>
          <a:p>
            <a:pPr algn="ctr">
              <a:lnSpc>
                <a:spcPts val="7817"/>
              </a:lnSpc>
              <a:spcBef>
                <a:spcPct val="0"/>
              </a:spcBef>
            </a:pPr>
            <a:r>
              <a:rPr lang="en-US" sz="5583">
                <a:solidFill>
                  <a:srgbClr val="BD5514"/>
                </a:solidFill>
                <a:latin typeface="Lazydog"/>
                <a:ea typeface="Lazydog"/>
                <a:cs typeface="Lazydog"/>
                <a:sym typeface="Lazydog"/>
              </a:rPr>
              <a:t>BASILICA DI SAN FRANCESCO</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9606" y="1028700"/>
            <a:ext cx="17248788" cy="9030779"/>
          </a:xfrm>
          <a:custGeom>
            <a:avLst/>
            <a:gdLst/>
            <a:ahLst/>
            <a:cxnLst/>
            <a:rect r="r" b="b" t="t" l="l"/>
            <a:pathLst>
              <a:path h="9030779" w="17248788">
                <a:moveTo>
                  <a:pt x="0" y="0"/>
                </a:moveTo>
                <a:lnTo>
                  <a:pt x="17248788" y="0"/>
                </a:lnTo>
                <a:lnTo>
                  <a:pt x="17248788" y="9030779"/>
                </a:lnTo>
                <a:lnTo>
                  <a:pt x="0" y="9030779"/>
                </a:lnTo>
                <a:lnTo>
                  <a:pt x="0" y="0"/>
                </a:lnTo>
                <a:close/>
              </a:path>
            </a:pathLst>
          </a:custGeom>
          <a:blipFill>
            <a:blip r:embed="rId2"/>
            <a:stretch>
              <a:fillRect l="0" t="0" r="0" b="0"/>
            </a:stretch>
          </a:blipFill>
        </p:spPr>
      </p:sp>
      <p:sp>
        <p:nvSpPr>
          <p:cNvPr name="TextBox 3" id="3"/>
          <p:cNvSpPr txBox="true"/>
          <p:nvPr/>
        </p:nvSpPr>
        <p:spPr>
          <a:xfrm rot="0">
            <a:off x="4909468" y="-114300"/>
            <a:ext cx="8469064" cy="945880"/>
          </a:xfrm>
          <a:prstGeom prst="rect">
            <a:avLst/>
          </a:prstGeom>
        </p:spPr>
        <p:txBody>
          <a:bodyPr anchor="t" rtlCol="false" tIns="0" lIns="0" bIns="0" rIns="0">
            <a:spAutoFit/>
          </a:bodyPr>
          <a:lstStyle/>
          <a:p>
            <a:pPr algn="ctr">
              <a:lnSpc>
                <a:spcPts val="7714"/>
              </a:lnSpc>
              <a:spcBef>
                <a:spcPct val="0"/>
              </a:spcBef>
            </a:pPr>
            <a:r>
              <a:rPr lang="en-US" sz="5510">
                <a:solidFill>
                  <a:srgbClr val="597CFF"/>
                </a:solidFill>
                <a:latin typeface="Lazydog"/>
                <a:ea typeface="Lazydog"/>
                <a:cs typeface="Lazydog"/>
                <a:sym typeface="Lazydog"/>
              </a:rPr>
              <a:t>BASILICA DI SANTA CHIARA</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51892" y="768624"/>
            <a:ext cx="15569666" cy="9518376"/>
          </a:xfrm>
          <a:custGeom>
            <a:avLst/>
            <a:gdLst/>
            <a:ahLst/>
            <a:cxnLst/>
            <a:rect r="r" b="b" t="t" l="l"/>
            <a:pathLst>
              <a:path h="9518376" w="15569666">
                <a:moveTo>
                  <a:pt x="0" y="0"/>
                </a:moveTo>
                <a:lnTo>
                  <a:pt x="15569666" y="0"/>
                </a:lnTo>
                <a:lnTo>
                  <a:pt x="15569666" y="9518376"/>
                </a:lnTo>
                <a:lnTo>
                  <a:pt x="0" y="9518376"/>
                </a:lnTo>
                <a:lnTo>
                  <a:pt x="0" y="0"/>
                </a:lnTo>
                <a:close/>
              </a:path>
            </a:pathLst>
          </a:custGeom>
          <a:blipFill>
            <a:blip r:embed="rId2"/>
            <a:stretch>
              <a:fillRect l="0" t="-9109" r="0" b="-13571"/>
            </a:stretch>
          </a:blipFill>
        </p:spPr>
      </p:sp>
      <p:sp>
        <p:nvSpPr>
          <p:cNvPr name="TextBox 3" id="3"/>
          <p:cNvSpPr txBox="true"/>
          <p:nvPr/>
        </p:nvSpPr>
        <p:spPr>
          <a:xfrm rot="0">
            <a:off x="5195664" y="-114300"/>
            <a:ext cx="7896671" cy="945880"/>
          </a:xfrm>
          <a:prstGeom prst="rect">
            <a:avLst/>
          </a:prstGeom>
        </p:spPr>
        <p:txBody>
          <a:bodyPr anchor="t" rtlCol="false" tIns="0" lIns="0" bIns="0" rIns="0">
            <a:spAutoFit/>
          </a:bodyPr>
          <a:lstStyle/>
          <a:p>
            <a:pPr algn="ctr">
              <a:lnSpc>
                <a:spcPts val="7714"/>
              </a:lnSpc>
              <a:spcBef>
                <a:spcPct val="0"/>
              </a:spcBef>
            </a:pPr>
            <a:r>
              <a:rPr lang="en-US" sz="5510">
                <a:solidFill>
                  <a:srgbClr val="FF1FA9"/>
                </a:solidFill>
                <a:latin typeface="Lazydog"/>
                <a:ea typeface="Lazydog"/>
                <a:cs typeface="Lazydog"/>
                <a:sym typeface="Lazydog"/>
              </a:rPr>
              <a:t>SAN DAMIANO: CHIOSTRO</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720427" y="163399"/>
            <a:ext cx="7964943" cy="9960202"/>
          </a:xfrm>
          <a:custGeom>
            <a:avLst/>
            <a:gdLst/>
            <a:ahLst/>
            <a:cxnLst/>
            <a:rect r="r" b="b" t="t" l="l"/>
            <a:pathLst>
              <a:path h="9960202" w="7964943">
                <a:moveTo>
                  <a:pt x="0" y="0"/>
                </a:moveTo>
                <a:lnTo>
                  <a:pt x="7964943" y="0"/>
                </a:lnTo>
                <a:lnTo>
                  <a:pt x="7964943" y="9960202"/>
                </a:lnTo>
                <a:lnTo>
                  <a:pt x="0" y="9960202"/>
                </a:lnTo>
                <a:lnTo>
                  <a:pt x="0" y="0"/>
                </a:lnTo>
                <a:close/>
              </a:path>
            </a:pathLst>
          </a:custGeom>
          <a:blipFill>
            <a:blip r:embed="rId2"/>
            <a:stretch>
              <a:fillRect l="0" t="0" r="0" b="0"/>
            </a:stretch>
          </a:blipFill>
        </p:spPr>
      </p:sp>
      <p:sp>
        <p:nvSpPr>
          <p:cNvPr name="Freeform 3" id="3"/>
          <p:cNvSpPr/>
          <p:nvPr/>
        </p:nvSpPr>
        <p:spPr>
          <a:xfrm flipH="false" flipV="false" rot="0">
            <a:off x="243851" y="3202624"/>
            <a:ext cx="8189574" cy="6681602"/>
          </a:xfrm>
          <a:custGeom>
            <a:avLst/>
            <a:gdLst/>
            <a:ahLst/>
            <a:cxnLst/>
            <a:rect r="r" b="b" t="t" l="l"/>
            <a:pathLst>
              <a:path h="6681602" w="8189574">
                <a:moveTo>
                  <a:pt x="0" y="0"/>
                </a:moveTo>
                <a:lnTo>
                  <a:pt x="8189574" y="0"/>
                </a:lnTo>
                <a:lnTo>
                  <a:pt x="8189574" y="6681603"/>
                </a:lnTo>
                <a:lnTo>
                  <a:pt x="0" y="6681603"/>
                </a:lnTo>
                <a:lnTo>
                  <a:pt x="0" y="0"/>
                </a:lnTo>
                <a:close/>
              </a:path>
            </a:pathLst>
          </a:custGeom>
          <a:blipFill>
            <a:blip r:embed="rId3"/>
            <a:stretch>
              <a:fillRect l="-12100" t="0" r="-18438" b="0"/>
            </a:stretch>
          </a:blipFill>
        </p:spPr>
      </p:sp>
      <p:sp>
        <p:nvSpPr>
          <p:cNvPr name="TextBox 4" id="4"/>
          <p:cNvSpPr txBox="true"/>
          <p:nvPr/>
        </p:nvSpPr>
        <p:spPr>
          <a:xfrm rot="0">
            <a:off x="-135283" y="146232"/>
            <a:ext cx="8755924" cy="2888980"/>
          </a:xfrm>
          <a:prstGeom prst="rect">
            <a:avLst/>
          </a:prstGeom>
        </p:spPr>
        <p:txBody>
          <a:bodyPr anchor="t" rtlCol="false" tIns="0" lIns="0" bIns="0" rIns="0">
            <a:spAutoFit/>
          </a:bodyPr>
          <a:lstStyle/>
          <a:p>
            <a:pPr algn="ctr">
              <a:lnSpc>
                <a:spcPts val="7714"/>
              </a:lnSpc>
              <a:spcBef>
                <a:spcPct val="0"/>
              </a:spcBef>
            </a:pPr>
            <a:r>
              <a:rPr lang="en-US" sz="5510">
                <a:solidFill>
                  <a:srgbClr val="9C7B56"/>
                </a:solidFill>
                <a:latin typeface="Lazydog"/>
                <a:ea typeface="Lazydog"/>
                <a:cs typeface="Lazydog"/>
                <a:sym typeface="Lazydog"/>
              </a:rPr>
              <a:t>BASILICA DI SANTA MARIA DEGLI ANGELI: LA PORZIUNCOLA</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30193" y="1233473"/>
            <a:ext cx="15827613" cy="8890511"/>
          </a:xfrm>
          <a:custGeom>
            <a:avLst/>
            <a:gdLst/>
            <a:ahLst/>
            <a:cxnLst/>
            <a:rect r="r" b="b" t="t" l="l"/>
            <a:pathLst>
              <a:path h="8890511" w="15827613">
                <a:moveTo>
                  <a:pt x="0" y="0"/>
                </a:moveTo>
                <a:lnTo>
                  <a:pt x="15827614" y="0"/>
                </a:lnTo>
                <a:lnTo>
                  <a:pt x="15827614" y="8890511"/>
                </a:lnTo>
                <a:lnTo>
                  <a:pt x="0" y="8890511"/>
                </a:lnTo>
                <a:lnTo>
                  <a:pt x="0" y="0"/>
                </a:lnTo>
                <a:close/>
              </a:path>
            </a:pathLst>
          </a:custGeom>
          <a:blipFill>
            <a:blip r:embed="rId2"/>
            <a:stretch>
              <a:fillRect l="0" t="0" r="0" b="0"/>
            </a:stretch>
          </a:blipFill>
        </p:spPr>
      </p:sp>
      <p:sp>
        <p:nvSpPr>
          <p:cNvPr name="TextBox 3" id="3"/>
          <p:cNvSpPr txBox="true"/>
          <p:nvPr/>
        </p:nvSpPr>
        <p:spPr>
          <a:xfrm rot="0">
            <a:off x="5117971" y="82820"/>
            <a:ext cx="7297043" cy="945880"/>
          </a:xfrm>
          <a:prstGeom prst="rect">
            <a:avLst/>
          </a:prstGeom>
        </p:spPr>
        <p:txBody>
          <a:bodyPr anchor="t" rtlCol="false" tIns="0" lIns="0" bIns="0" rIns="0">
            <a:spAutoFit/>
          </a:bodyPr>
          <a:lstStyle/>
          <a:p>
            <a:pPr algn="ctr">
              <a:lnSpc>
                <a:spcPts val="7714"/>
              </a:lnSpc>
              <a:spcBef>
                <a:spcPct val="0"/>
              </a:spcBef>
            </a:pPr>
            <a:r>
              <a:rPr lang="en-US" sz="5510">
                <a:solidFill>
                  <a:srgbClr val="BD5514"/>
                </a:solidFill>
                <a:latin typeface="Lazydog"/>
                <a:ea typeface="Lazydog"/>
                <a:cs typeface="Lazydog"/>
                <a:sym typeface="Lazydog"/>
              </a:rPr>
              <a:t>EREMO DELLE</a:t>
            </a:r>
            <a:r>
              <a:rPr lang="en-US" sz="5510">
                <a:solidFill>
                  <a:srgbClr val="000000"/>
                </a:solidFill>
                <a:latin typeface="Lazydog"/>
                <a:ea typeface="Lazydog"/>
                <a:cs typeface="Lazydog"/>
                <a:sym typeface="Lazydog"/>
              </a:rPr>
              <a:t> </a:t>
            </a:r>
            <a:r>
              <a:rPr lang="en-US" sz="5510">
                <a:solidFill>
                  <a:srgbClr val="BD5514"/>
                </a:solidFill>
                <a:latin typeface="Lazydog"/>
                <a:ea typeface="Lazydog"/>
                <a:cs typeface="Lazydog"/>
                <a:sym typeface="Lazydog"/>
              </a:rPr>
              <a:t>CARCERI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DAGzPkLu6nk</dc:identifier>
  <dcterms:modified xsi:type="dcterms:W3CDTF">2011-08-01T06:04:30Z</dcterms:modified>
  <cp:revision>1</cp:revision>
  <dc:title>Green Modern Bold Nature Presentation</dc:title>
</cp:coreProperties>
</file>